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519" r:id="rId2"/>
    <p:sldId id="483" r:id="rId3"/>
    <p:sldId id="484" r:id="rId4"/>
    <p:sldId id="521" r:id="rId5"/>
    <p:sldId id="520" r:id="rId6"/>
    <p:sldId id="486" r:id="rId7"/>
    <p:sldId id="487" r:id="rId8"/>
    <p:sldId id="488" r:id="rId9"/>
    <p:sldId id="489" r:id="rId10"/>
    <p:sldId id="490" r:id="rId11"/>
    <p:sldId id="491" r:id="rId12"/>
    <p:sldId id="495" r:id="rId13"/>
    <p:sldId id="496" r:id="rId14"/>
    <p:sldId id="497" r:id="rId15"/>
    <p:sldId id="518" r:id="rId16"/>
    <p:sldId id="499" r:id="rId17"/>
    <p:sldId id="500" r:id="rId18"/>
    <p:sldId id="503" r:id="rId19"/>
    <p:sldId id="504" r:id="rId20"/>
    <p:sldId id="506" r:id="rId21"/>
    <p:sldId id="525" r:id="rId22"/>
    <p:sldId id="510" r:id="rId23"/>
    <p:sldId id="523" r:id="rId24"/>
    <p:sldId id="524" r:id="rId25"/>
    <p:sldId id="51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3366"/>
    <a:srgbClr val="0969CD"/>
    <a:srgbClr val="006600"/>
    <a:srgbClr val="00FF00"/>
    <a:srgbClr val="CCFF99"/>
    <a:srgbClr val="99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2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8F6240-B24D-40E8-A5D8-BA5C4AE984C6}" type="slidenum">
              <a:rPr lang="ru-RU"/>
              <a:pPr/>
              <a:t>‹#›</a:t>
            </a:fld>
            <a:endParaRPr lang="ru-RU">
              <a:latin typeface="Times New Roman Cy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 Cyr" charset="-52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5C9F858-D3E7-47DD-BDF1-9758A32AA485}" type="slidenum">
              <a:rPr lang="ru-RU"/>
              <a:pPr/>
              <a:t>‹#›</a:t>
            </a:fld>
            <a:endParaRPr lang="ru-RU">
              <a:latin typeface="Times New Roman Cy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fld id="{830C72B0-9A18-49F6-BA76-0DE1369458B6}" type="slidenum">
              <a:rPr lang="ru-RU"/>
              <a:pPr eaLnBrk="0" hangingPunct="0"/>
              <a:t>25</a:t>
            </a:fld>
            <a:endParaRPr lang="ru-RU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1100" y="692150"/>
            <a:ext cx="4554538" cy="341471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213" y="5105400"/>
            <a:ext cx="5076825" cy="3346450"/>
          </a:xfrm>
          <a:noFill/>
          <a:ln/>
        </p:spPr>
        <p:txBody>
          <a:bodyPr/>
          <a:lstStyle/>
          <a:p>
            <a:pPr eaLnBrk="1" hangingPunct="1"/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D06F68-CD54-4857-AF76-F7A84E8CEA06}" type="datetimeFigureOut">
              <a:rPr lang="ru-RU"/>
              <a:pPr/>
              <a:t>13/09/2016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E8E0D2-70A4-4D34-8D1B-D5454CF3F7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969CD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116013" y="6172200"/>
            <a:ext cx="7570787" cy="0"/>
          </a:xfrm>
          <a:prstGeom prst="line">
            <a:avLst/>
          </a:prstGeom>
          <a:noFill/>
          <a:ln w="25400">
            <a:solidFill>
              <a:srgbClr val="0969C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30" name="Picture 71" descr="bonch_tower_ov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5805488"/>
            <a:ext cx="6302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Verdana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9A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hopping.yahoo.com/p:Motorola%20ROKR%20Cell%20Phone:1992902871;_ylt=AtMXAz6Nr.sZZt5M.h_YO2QGLb8F;_ylu=X3oDMTBuMmNncm1xBF9zAzk1ODYwNTQ5BGx0AzQEc2VjA3Ny?clink=dmss//ctx=sc:ccell_phones,c:ccell_phones,mid:59,pid:1992902871,pdid:59,pos:2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astra.com/go_to_product.asp?pro_id=239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shopping.yahoo.com/p:Sony%20VAIO%20FS660/W%20Laptop%20Computer:1991878466;_ylt=Alh9hoYsBufe.wPhQ3VNyyF7jnUC;_ylu=X3oDMTBuMWxvaWUzBF9zAzk2MTgwNTA2BGx0AzQEc2VjA3Ny?clink=dmss//ctx=sc:cnotebook,c:cnotebook,mid:57,pid:1991878466,pdid:57,pos:1" TargetMode="External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813" y="1214438"/>
            <a:ext cx="8072437" cy="2500312"/>
          </a:xfrm>
        </p:spPr>
        <p:txBody>
          <a:bodyPr/>
          <a:lstStyle/>
          <a:p>
            <a:pPr eaLnBrk="1" hangingPunct="1"/>
            <a:r>
              <a:rPr kumimoji="0" lang="ru-RU" sz="2400" b="1" smtClean="0">
                <a:solidFill>
                  <a:schemeClr val="tx1"/>
                </a:solidFill>
                <a:cs typeface="Arial" pitchFamily="34" charset="0"/>
              </a:rPr>
              <a:t>Учебный курс</a:t>
            </a:r>
            <a:br>
              <a:rPr kumimoji="0" lang="ru-RU" sz="2400" b="1" smtClean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800" b="1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kumimoji="0" lang="ru-RU" sz="800" b="1" smtClean="0">
                <a:solidFill>
                  <a:schemeClr val="tx1"/>
                </a:solidFill>
                <a:cs typeface="Arial" pitchFamily="34" charset="0"/>
              </a:rPr>
            </a:br>
            <a:r>
              <a:rPr kumimoji="0" lang="ru-RU" sz="3600" b="1" i="1" smtClean="0">
                <a:solidFill>
                  <a:schemeClr val="tx1"/>
                </a:solidFill>
                <a:cs typeface="Arial" pitchFamily="34" charset="0"/>
              </a:rPr>
              <a:t>Введение в специальность</a:t>
            </a: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2275" y="3284538"/>
            <a:ext cx="6842125" cy="792162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2700" u="sng" smtClean="0">
                <a:cs typeface="Arial" pitchFamily="34" charset="0"/>
              </a:rPr>
              <a:t>Лекция </a:t>
            </a:r>
            <a:r>
              <a:rPr kumimoji="0" lang="en-US" sz="2700" u="sng" smtClean="0">
                <a:cs typeface="Arial" pitchFamily="34" charset="0"/>
              </a:rPr>
              <a:t>3</a:t>
            </a:r>
            <a:endParaRPr kumimoji="0" lang="ru-RU" sz="2700" u="sng" smtClean="0">
              <a:cs typeface="Arial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79388" y="4076700"/>
            <a:ext cx="87137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Проф., д.т.н. Борис Гольдштейн,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заведующий кафедрой </a:t>
            </a:r>
            <a:endParaRPr lang="en-US" sz="2200">
              <a:latin typeface="Verdana" pitchFamily="34" charset="0"/>
            </a:endParaRP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ru-RU" sz="2200">
                <a:latin typeface="Verdana" pitchFamily="34" charset="0"/>
              </a:rPr>
              <a:t>Инфокоммуникационных систем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r>
              <a:rPr lang="en-US" sz="2000" b="1">
                <a:latin typeface="Verdana" pitchFamily="34" charset="0"/>
              </a:rPr>
              <a:t>www.iks.sut.ru</a:t>
            </a:r>
            <a:r>
              <a:rPr lang="ru-RU" sz="2200">
                <a:latin typeface="Verdana" pitchFamily="34" charset="0"/>
              </a:rPr>
              <a:t>  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pitchFamily="2" charset="2"/>
              <a:buNone/>
            </a:pPr>
            <a:endParaRPr lang="ru-RU" sz="2200">
              <a:latin typeface="Verdana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2411413" y="307975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СПбГУТ им. М.А.Бонч-Бруевича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2195513" y="793750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Факультет ИССС</a:t>
            </a:r>
          </a:p>
        </p:txBody>
      </p:sp>
      <p:pic>
        <p:nvPicPr>
          <p:cNvPr id="5126" name="Picture 14" descr="sk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09563"/>
            <a:ext cx="19462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619250" y="3860800"/>
            <a:ext cx="7129463" cy="0"/>
          </a:xfrm>
          <a:prstGeom prst="line">
            <a:avLst/>
          </a:prstGeom>
          <a:noFill/>
          <a:ln w="19050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17525"/>
            <a:ext cx="8162925" cy="701675"/>
          </a:xfrm>
        </p:spPr>
        <p:txBody>
          <a:bodyPr anchor="b">
            <a:spAutoFit/>
          </a:bodyPr>
          <a:lstStyle/>
          <a:p>
            <a:pPr eaLnBrk="1" hangingPunct="1"/>
            <a:r>
              <a:rPr kumimoji="0" lang="ru-RU" sz="3400" smtClean="0">
                <a:cs typeface="Arial" pitchFamily="34" charset="0"/>
              </a:rPr>
              <a:t>АРГУС-ТУ: паспорт колодца</a:t>
            </a:r>
            <a:r>
              <a:rPr kumimoji="0" lang="en-US" smtClean="0">
                <a:cs typeface="Arial" pitchFamily="34" charset="0"/>
              </a:rPr>
              <a:t> </a:t>
            </a:r>
          </a:p>
        </p:txBody>
      </p:sp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1501775" y="153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4339" name="Picture 4" descr="䆰䆸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76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533400" y="228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3400">
                <a:solidFill>
                  <a:schemeClr val="tx2"/>
                </a:solidFill>
              </a:rPr>
              <a:t>АРГУС-ВО: и</a:t>
            </a:r>
            <a:r>
              <a:rPr lang="ru-RU" sz="3400">
                <a:solidFill>
                  <a:schemeClr val="tx2"/>
                </a:solidFill>
                <a:cs typeface="Times New Roman" pitchFamily="18" charset="0"/>
              </a:rPr>
              <a:t>змерение абонентских линий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72771" name="Rectangle 3"/>
          <p:cNvSpPr>
            <a:spLocks noChangeArrowheads="1"/>
          </p:cNvSpPr>
          <p:nvPr/>
        </p:nvSpPr>
        <p:spPr bwMode="auto">
          <a:xfrm>
            <a:off x="1501775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1604963" y="120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72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1500" y="1000125"/>
            <a:ext cx="8358188" cy="3416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ru-RU" sz="5400"/>
              <a:t>ЭКСПЛУАТАЦИЯ И БЕЗОПАСНОСТЬ СЕТИ</a:t>
            </a:r>
          </a:p>
          <a:p>
            <a:pPr algn="ctr" eaLnBrk="0" hangingPunct="0"/>
            <a:endParaRPr lang="ru-RU" sz="5400"/>
          </a:p>
          <a:p>
            <a:pPr algn="ctr" eaLnBrk="0" hangingPunct="0"/>
            <a:r>
              <a:rPr lang="en-US" sz="5400"/>
              <a:t>NGOSS</a:t>
            </a:r>
            <a:endParaRPr lang="ru-RU" sz="540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50"/>
          <p:cNvGrpSpPr>
            <a:grpSpLocks/>
          </p:cNvGrpSpPr>
          <p:nvPr/>
        </p:nvGrpSpPr>
        <p:grpSpPr bwMode="auto">
          <a:xfrm>
            <a:off x="930275" y="1125538"/>
            <a:ext cx="7242175" cy="4348162"/>
            <a:chOff x="404" y="829"/>
            <a:chExt cx="4562" cy="2739"/>
          </a:xfrm>
        </p:grpSpPr>
        <p:sp>
          <p:nvSpPr>
            <p:cNvPr id="612356" name="Freeform 4"/>
            <p:cNvSpPr>
              <a:spLocks/>
            </p:cNvSpPr>
            <p:nvPr/>
          </p:nvSpPr>
          <p:spPr bwMode="auto">
            <a:xfrm>
              <a:off x="404" y="829"/>
              <a:ext cx="617" cy="13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01" y="1"/>
                </a:cxn>
                <a:cxn ang="0">
                  <a:pos x="280" y="5"/>
                </a:cxn>
                <a:cxn ang="0">
                  <a:pos x="261" y="11"/>
                </a:cxn>
                <a:cxn ang="0">
                  <a:pos x="241" y="21"/>
                </a:cxn>
                <a:cxn ang="0">
                  <a:pos x="222" y="33"/>
                </a:cxn>
                <a:cxn ang="0">
                  <a:pos x="203" y="46"/>
                </a:cxn>
                <a:cxn ang="0">
                  <a:pos x="185" y="63"/>
                </a:cxn>
                <a:cxn ang="0">
                  <a:pos x="167" y="83"/>
                </a:cxn>
                <a:cxn ang="0">
                  <a:pos x="150" y="105"/>
                </a:cxn>
                <a:cxn ang="0">
                  <a:pos x="133" y="128"/>
                </a:cxn>
                <a:cxn ang="0">
                  <a:pos x="116" y="154"/>
                </a:cxn>
                <a:cxn ang="0">
                  <a:pos x="101" y="182"/>
                </a:cxn>
                <a:cxn ang="0">
                  <a:pos x="87" y="212"/>
                </a:cxn>
                <a:cxn ang="0">
                  <a:pos x="73" y="244"/>
                </a:cxn>
                <a:cxn ang="0">
                  <a:pos x="62" y="277"/>
                </a:cxn>
                <a:cxn ang="0">
                  <a:pos x="50" y="312"/>
                </a:cxn>
                <a:cxn ang="0">
                  <a:pos x="39" y="349"/>
                </a:cxn>
                <a:cxn ang="0">
                  <a:pos x="30" y="386"/>
                </a:cxn>
                <a:cxn ang="0">
                  <a:pos x="23" y="425"/>
                </a:cxn>
                <a:cxn ang="0">
                  <a:pos x="15" y="465"/>
                </a:cxn>
                <a:cxn ang="0">
                  <a:pos x="10" y="505"/>
                </a:cxn>
                <a:cxn ang="0">
                  <a:pos x="6" y="547"/>
                </a:cxn>
                <a:cxn ang="0">
                  <a:pos x="2" y="588"/>
                </a:cxn>
                <a:cxn ang="0">
                  <a:pos x="1" y="631"/>
                </a:cxn>
                <a:cxn ang="0">
                  <a:pos x="0" y="673"/>
                </a:cxn>
              </a:cxnLst>
              <a:rect l="0" t="0" r="r" b="b"/>
              <a:pathLst>
                <a:path w="321" h="673">
                  <a:moveTo>
                    <a:pt x="321" y="0"/>
                  </a:moveTo>
                  <a:lnTo>
                    <a:pt x="301" y="1"/>
                  </a:lnTo>
                  <a:lnTo>
                    <a:pt x="280" y="5"/>
                  </a:lnTo>
                  <a:lnTo>
                    <a:pt x="261" y="11"/>
                  </a:lnTo>
                  <a:lnTo>
                    <a:pt x="241" y="21"/>
                  </a:lnTo>
                  <a:lnTo>
                    <a:pt x="222" y="33"/>
                  </a:lnTo>
                  <a:lnTo>
                    <a:pt x="203" y="46"/>
                  </a:lnTo>
                  <a:lnTo>
                    <a:pt x="185" y="63"/>
                  </a:lnTo>
                  <a:lnTo>
                    <a:pt x="167" y="83"/>
                  </a:lnTo>
                  <a:lnTo>
                    <a:pt x="150" y="105"/>
                  </a:lnTo>
                  <a:lnTo>
                    <a:pt x="133" y="128"/>
                  </a:lnTo>
                  <a:lnTo>
                    <a:pt x="116" y="154"/>
                  </a:lnTo>
                  <a:lnTo>
                    <a:pt x="101" y="182"/>
                  </a:lnTo>
                  <a:lnTo>
                    <a:pt x="87" y="212"/>
                  </a:lnTo>
                  <a:lnTo>
                    <a:pt x="73" y="244"/>
                  </a:lnTo>
                  <a:lnTo>
                    <a:pt x="62" y="277"/>
                  </a:lnTo>
                  <a:lnTo>
                    <a:pt x="50" y="312"/>
                  </a:lnTo>
                  <a:lnTo>
                    <a:pt x="39" y="349"/>
                  </a:lnTo>
                  <a:lnTo>
                    <a:pt x="30" y="386"/>
                  </a:lnTo>
                  <a:lnTo>
                    <a:pt x="23" y="425"/>
                  </a:lnTo>
                  <a:lnTo>
                    <a:pt x="15" y="465"/>
                  </a:lnTo>
                  <a:lnTo>
                    <a:pt x="10" y="505"/>
                  </a:lnTo>
                  <a:lnTo>
                    <a:pt x="6" y="547"/>
                  </a:lnTo>
                  <a:lnTo>
                    <a:pt x="2" y="588"/>
                  </a:lnTo>
                  <a:lnTo>
                    <a:pt x="1" y="631"/>
                  </a:lnTo>
                  <a:lnTo>
                    <a:pt x="0" y="6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57" name="Freeform 5"/>
            <p:cNvSpPr>
              <a:spLocks/>
            </p:cNvSpPr>
            <p:nvPr/>
          </p:nvSpPr>
          <p:spPr bwMode="auto">
            <a:xfrm>
              <a:off x="404" y="2197"/>
              <a:ext cx="617" cy="1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2"/>
                </a:cxn>
                <a:cxn ang="0">
                  <a:pos x="2" y="85"/>
                </a:cxn>
                <a:cxn ang="0">
                  <a:pos x="6" y="126"/>
                </a:cxn>
                <a:cxn ang="0">
                  <a:pos x="10" y="168"/>
                </a:cxn>
                <a:cxn ang="0">
                  <a:pos x="15" y="208"/>
                </a:cxn>
                <a:cxn ang="0">
                  <a:pos x="23" y="248"/>
                </a:cxn>
                <a:cxn ang="0">
                  <a:pos x="30" y="287"/>
                </a:cxn>
                <a:cxn ang="0">
                  <a:pos x="39" y="324"/>
                </a:cxn>
                <a:cxn ang="0">
                  <a:pos x="50" y="361"/>
                </a:cxn>
                <a:cxn ang="0">
                  <a:pos x="62" y="396"/>
                </a:cxn>
                <a:cxn ang="0">
                  <a:pos x="73" y="429"/>
                </a:cxn>
                <a:cxn ang="0">
                  <a:pos x="87" y="461"/>
                </a:cxn>
                <a:cxn ang="0">
                  <a:pos x="101" y="491"/>
                </a:cxn>
                <a:cxn ang="0">
                  <a:pos x="116" y="519"/>
                </a:cxn>
                <a:cxn ang="0">
                  <a:pos x="133" y="545"/>
                </a:cxn>
                <a:cxn ang="0">
                  <a:pos x="150" y="568"/>
                </a:cxn>
                <a:cxn ang="0">
                  <a:pos x="167" y="590"/>
                </a:cxn>
                <a:cxn ang="0">
                  <a:pos x="185" y="610"/>
                </a:cxn>
                <a:cxn ang="0">
                  <a:pos x="203" y="627"/>
                </a:cxn>
                <a:cxn ang="0">
                  <a:pos x="222" y="640"/>
                </a:cxn>
                <a:cxn ang="0">
                  <a:pos x="241" y="652"/>
                </a:cxn>
                <a:cxn ang="0">
                  <a:pos x="261" y="662"/>
                </a:cxn>
                <a:cxn ang="0">
                  <a:pos x="280" y="668"/>
                </a:cxn>
                <a:cxn ang="0">
                  <a:pos x="301" y="672"/>
                </a:cxn>
                <a:cxn ang="0">
                  <a:pos x="321" y="673"/>
                </a:cxn>
              </a:cxnLst>
              <a:rect l="0" t="0" r="r" b="b"/>
              <a:pathLst>
                <a:path w="321" h="673">
                  <a:moveTo>
                    <a:pt x="0" y="0"/>
                  </a:moveTo>
                  <a:lnTo>
                    <a:pt x="1" y="42"/>
                  </a:lnTo>
                  <a:lnTo>
                    <a:pt x="2" y="85"/>
                  </a:lnTo>
                  <a:lnTo>
                    <a:pt x="6" y="126"/>
                  </a:lnTo>
                  <a:lnTo>
                    <a:pt x="10" y="168"/>
                  </a:lnTo>
                  <a:lnTo>
                    <a:pt x="15" y="208"/>
                  </a:lnTo>
                  <a:lnTo>
                    <a:pt x="23" y="248"/>
                  </a:lnTo>
                  <a:lnTo>
                    <a:pt x="30" y="287"/>
                  </a:lnTo>
                  <a:lnTo>
                    <a:pt x="39" y="324"/>
                  </a:lnTo>
                  <a:lnTo>
                    <a:pt x="50" y="361"/>
                  </a:lnTo>
                  <a:lnTo>
                    <a:pt x="62" y="396"/>
                  </a:lnTo>
                  <a:lnTo>
                    <a:pt x="73" y="429"/>
                  </a:lnTo>
                  <a:lnTo>
                    <a:pt x="87" y="461"/>
                  </a:lnTo>
                  <a:lnTo>
                    <a:pt x="101" y="491"/>
                  </a:lnTo>
                  <a:lnTo>
                    <a:pt x="116" y="519"/>
                  </a:lnTo>
                  <a:lnTo>
                    <a:pt x="133" y="545"/>
                  </a:lnTo>
                  <a:lnTo>
                    <a:pt x="150" y="568"/>
                  </a:lnTo>
                  <a:lnTo>
                    <a:pt x="167" y="590"/>
                  </a:lnTo>
                  <a:lnTo>
                    <a:pt x="185" y="610"/>
                  </a:lnTo>
                  <a:lnTo>
                    <a:pt x="203" y="627"/>
                  </a:lnTo>
                  <a:lnTo>
                    <a:pt x="222" y="640"/>
                  </a:lnTo>
                  <a:lnTo>
                    <a:pt x="241" y="652"/>
                  </a:lnTo>
                  <a:lnTo>
                    <a:pt x="261" y="662"/>
                  </a:lnTo>
                  <a:lnTo>
                    <a:pt x="280" y="668"/>
                  </a:lnTo>
                  <a:lnTo>
                    <a:pt x="301" y="672"/>
                  </a:lnTo>
                  <a:lnTo>
                    <a:pt x="321" y="6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58" name="Line 6"/>
            <p:cNvSpPr>
              <a:spLocks noChangeShapeType="1"/>
            </p:cNvSpPr>
            <p:nvPr/>
          </p:nvSpPr>
          <p:spPr bwMode="auto">
            <a:xfrm>
              <a:off x="1021" y="829"/>
              <a:ext cx="332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59" name="Freeform 7"/>
            <p:cNvSpPr>
              <a:spLocks/>
            </p:cNvSpPr>
            <p:nvPr/>
          </p:nvSpPr>
          <p:spPr bwMode="auto">
            <a:xfrm>
              <a:off x="4346" y="829"/>
              <a:ext cx="620" cy="1368"/>
            </a:xfrm>
            <a:custGeom>
              <a:avLst/>
              <a:gdLst/>
              <a:ahLst/>
              <a:cxnLst>
                <a:cxn ang="0">
                  <a:pos x="323" y="673"/>
                </a:cxn>
                <a:cxn ang="0">
                  <a:pos x="322" y="631"/>
                </a:cxn>
                <a:cxn ang="0">
                  <a:pos x="321" y="588"/>
                </a:cxn>
                <a:cxn ang="0">
                  <a:pos x="317" y="547"/>
                </a:cxn>
                <a:cxn ang="0">
                  <a:pos x="312" y="504"/>
                </a:cxn>
                <a:cxn ang="0">
                  <a:pos x="307" y="465"/>
                </a:cxn>
                <a:cxn ang="0">
                  <a:pos x="300" y="425"/>
                </a:cxn>
                <a:cxn ang="0">
                  <a:pos x="292" y="386"/>
                </a:cxn>
                <a:cxn ang="0">
                  <a:pos x="283" y="348"/>
                </a:cxn>
                <a:cxn ang="0">
                  <a:pos x="273" y="311"/>
                </a:cxn>
                <a:cxn ang="0">
                  <a:pos x="261" y="277"/>
                </a:cxn>
                <a:cxn ang="0">
                  <a:pos x="249" y="243"/>
                </a:cxn>
                <a:cxn ang="0">
                  <a:pos x="235" y="211"/>
                </a:cxn>
                <a:cxn ang="0">
                  <a:pos x="221" y="182"/>
                </a:cxn>
                <a:cxn ang="0">
                  <a:pos x="205" y="153"/>
                </a:cxn>
                <a:cxn ang="0">
                  <a:pos x="189" y="127"/>
                </a:cxn>
                <a:cxn ang="0">
                  <a:pos x="172" y="104"/>
                </a:cxn>
                <a:cxn ang="0">
                  <a:pos x="155" y="81"/>
                </a:cxn>
                <a:cxn ang="0">
                  <a:pos x="136" y="62"/>
                </a:cxn>
                <a:cxn ang="0">
                  <a:pos x="118" y="45"/>
                </a:cxn>
                <a:cxn ang="0">
                  <a:pos x="99" y="32"/>
                </a:cxn>
                <a:cxn ang="0">
                  <a:pos x="79" y="20"/>
                </a:cxn>
                <a:cxn ang="0">
                  <a:pos x="59" y="10"/>
                </a:cxn>
                <a:cxn ang="0">
                  <a:pos x="40" y="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323" h="673">
                  <a:moveTo>
                    <a:pt x="323" y="673"/>
                  </a:moveTo>
                  <a:lnTo>
                    <a:pt x="322" y="631"/>
                  </a:lnTo>
                  <a:lnTo>
                    <a:pt x="321" y="588"/>
                  </a:lnTo>
                  <a:lnTo>
                    <a:pt x="317" y="547"/>
                  </a:lnTo>
                  <a:lnTo>
                    <a:pt x="312" y="504"/>
                  </a:lnTo>
                  <a:lnTo>
                    <a:pt x="307" y="465"/>
                  </a:lnTo>
                  <a:lnTo>
                    <a:pt x="300" y="425"/>
                  </a:lnTo>
                  <a:lnTo>
                    <a:pt x="292" y="386"/>
                  </a:lnTo>
                  <a:lnTo>
                    <a:pt x="283" y="348"/>
                  </a:lnTo>
                  <a:lnTo>
                    <a:pt x="273" y="311"/>
                  </a:lnTo>
                  <a:lnTo>
                    <a:pt x="261" y="277"/>
                  </a:lnTo>
                  <a:lnTo>
                    <a:pt x="249" y="243"/>
                  </a:lnTo>
                  <a:lnTo>
                    <a:pt x="235" y="211"/>
                  </a:lnTo>
                  <a:lnTo>
                    <a:pt x="221" y="182"/>
                  </a:lnTo>
                  <a:lnTo>
                    <a:pt x="205" y="153"/>
                  </a:lnTo>
                  <a:lnTo>
                    <a:pt x="189" y="127"/>
                  </a:lnTo>
                  <a:lnTo>
                    <a:pt x="172" y="104"/>
                  </a:lnTo>
                  <a:lnTo>
                    <a:pt x="155" y="81"/>
                  </a:lnTo>
                  <a:lnTo>
                    <a:pt x="136" y="62"/>
                  </a:lnTo>
                  <a:lnTo>
                    <a:pt x="118" y="45"/>
                  </a:lnTo>
                  <a:lnTo>
                    <a:pt x="99" y="32"/>
                  </a:lnTo>
                  <a:lnTo>
                    <a:pt x="79" y="20"/>
                  </a:lnTo>
                  <a:lnTo>
                    <a:pt x="59" y="10"/>
                  </a:lnTo>
                  <a:lnTo>
                    <a:pt x="40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60" name="Freeform 8"/>
            <p:cNvSpPr>
              <a:spLocks/>
            </p:cNvSpPr>
            <p:nvPr/>
          </p:nvSpPr>
          <p:spPr bwMode="auto">
            <a:xfrm>
              <a:off x="4346" y="2197"/>
              <a:ext cx="620" cy="1369"/>
            </a:xfrm>
            <a:custGeom>
              <a:avLst/>
              <a:gdLst/>
              <a:ahLst/>
              <a:cxnLst>
                <a:cxn ang="0">
                  <a:pos x="0" y="673"/>
                </a:cxn>
                <a:cxn ang="0">
                  <a:pos x="20" y="673"/>
                </a:cxn>
                <a:cxn ang="0">
                  <a:pos x="40" y="668"/>
                </a:cxn>
                <a:cxn ang="0">
                  <a:pos x="59" y="663"/>
                </a:cxn>
                <a:cxn ang="0">
                  <a:pos x="79" y="653"/>
                </a:cxn>
                <a:cxn ang="0">
                  <a:pos x="99" y="641"/>
                </a:cxn>
                <a:cxn ang="0">
                  <a:pos x="118" y="627"/>
                </a:cxn>
                <a:cxn ang="0">
                  <a:pos x="136" y="611"/>
                </a:cxn>
                <a:cxn ang="0">
                  <a:pos x="155" y="591"/>
                </a:cxn>
                <a:cxn ang="0">
                  <a:pos x="172" y="569"/>
                </a:cxn>
                <a:cxn ang="0">
                  <a:pos x="189" y="546"/>
                </a:cxn>
                <a:cxn ang="0">
                  <a:pos x="205" y="520"/>
                </a:cxn>
                <a:cxn ang="0">
                  <a:pos x="221" y="491"/>
                </a:cxn>
                <a:cxn ang="0">
                  <a:pos x="235" y="462"/>
                </a:cxn>
                <a:cxn ang="0">
                  <a:pos x="249" y="430"/>
                </a:cxn>
                <a:cxn ang="0">
                  <a:pos x="261" y="396"/>
                </a:cxn>
                <a:cxn ang="0">
                  <a:pos x="273" y="362"/>
                </a:cxn>
                <a:cxn ang="0">
                  <a:pos x="283" y="325"/>
                </a:cxn>
                <a:cxn ang="0">
                  <a:pos x="292" y="287"/>
                </a:cxn>
                <a:cxn ang="0">
                  <a:pos x="300" y="248"/>
                </a:cxn>
                <a:cxn ang="0">
                  <a:pos x="307" y="208"/>
                </a:cxn>
                <a:cxn ang="0">
                  <a:pos x="312" y="169"/>
                </a:cxn>
                <a:cxn ang="0">
                  <a:pos x="317" y="126"/>
                </a:cxn>
                <a:cxn ang="0">
                  <a:pos x="321" y="85"/>
                </a:cxn>
                <a:cxn ang="0">
                  <a:pos x="322" y="42"/>
                </a:cxn>
                <a:cxn ang="0">
                  <a:pos x="323" y="0"/>
                </a:cxn>
              </a:cxnLst>
              <a:rect l="0" t="0" r="r" b="b"/>
              <a:pathLst>
                <a:path w="323" h="673">
                  <a:moveTo>
                    <a:pt x="0" y="673"/>
                  </a:moveTo>
                  <a:lnTo>
                    <a:pt x="20" y="673"/>
                  </a:lnTo>
                  <a:lnTo>
                    <a:pt x="40" y="668"/>
                  </a:lnTo>
                  <a:lnTo>
                    <a:pt x="59" y="663"/>
                  </a:lnTo>
                  <a:lnTo>
                    <a:pt x="79" y="653"/>
                  </a:lnTo>
                  <a:lnTo>
                    <a:pt x="99" y="641"/>
                  </a:lnTo>
                  <a:lnTo>
                    <a:pt x="118" y="627"/>
                  </a:lnTo>
                  <a:lnTo>
                    <a:pt x="136" y="611"/>
                  </a:lnTo>
                  <a:lnTo>
                    <a:pt x="155" y="591"/>
                  </a:lnTo>
                  <a:lnTo>
                    <a:pt x="172" y="569"/>
                  </a:lnTo>
                  <a:lnTo>
                    <a:pt x="189" y="546"/>
                  </a:lnTo>
                  <a:lnTo>
                    <a:pt x="205" y="520"/>
                  </a:lnTo>
                  <a:lnTo>
                    <a:pt x="221" y="491"/>
                  </a:lnTo>
                  <a:lnTo>
                    <a:pt x="235" y="462"/>
                  </a:lnTo>
                  <a:lnTo>
                    <a:pt x="249" y="430"/>
                  </a:lnTo>
                  <a:lnTo>
                    <a:pt x="261" y="396"/>
                  </a:lnTo>
                  <a:lnTo>
                    <a:pt x="273" y="362"/>
                  </a:lnTo>
                  <a:lnTo>
                    <a:pt x="283" y="325"/>
                  </a:lnTo>
                  <a:lnTo>
                    <a:pt x="292" y="287"/>
                  </a:lnTo>
                  <a:lnTo>
                    <a:pt x="300" y="248"/>
                  </a:lnTo>
                  <a:lnTo>
                    <a:pt x="307" y="208"/>
                  </a:lnTo>
                  <a:lnTo>
                    <a:pt x="312" y="169"/>
                  </a:lnTo>
                  <a:lnTo>
                    <a:pt x="317" y="126"/>
                  </a:lnTo>
                  <a:lnTo>
                    <a:pt x="321" y="85"/>
                  </a:lnTo>
                  <a:lnTo>
                    <a:pt x="322" y="42"/>
                  </a:lnTo>
                  <a:lnTo>
                    <a:pt x="3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61" name="Line 9"/>
            <p:cNvSpPr>
              <a:spLocks noChangeShapeType="1"/>
            </p:cNvSpPr>
            <p:nvPr/>
          </p:nvSpPr>
          <p:spPr bwMode="auto">
            <a:xfrm>
              <a:off x="1021" y="3566"/>
              <a:ext cx="332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62" name="Line 10"/>
            <p:cNvSpPr>
              <a:spLocks noChangeShapeType="1"/>
            </p:cNvSpPr>
            <p:nvPr/>
          </p:nvSpPr>
          <p:spPr bwMode="auto">
            <a:xfrm>
              <a:off x="544" y="1335"/>
              <a:ext cx="428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63" name="Line 11"/>
            <p:cNvSpPr>
              <a:spLocks noChangeShapeType="1"/>
            </p:cNvSpPr>
            <p:nvPr/>
          </p:nvSpPr>
          <p:spPr bwMode="auto">
            <a:xfrm flipV="1">
              <a:off x="1291" y="833"/>
              <a:ext cx="2" cy="5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64" name="Rectangle 12"/>
            <p:cNvSpPr>
              <a:spLocks noChangeArrowheads="1"/>
            </p:cNvSpPr>
            <p:nvPr/>
          </p:nvSpPr>
          <p:spPr bwMode="auto">
            <a:xfrm>
              <a:off x="853" y="1063"/>
              <a:ext cx="8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S0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2365" name="Rectangle 13"/>
            <p:cNvSpPr>
              <a:spLocks noChangeArrowheads="1"/>
            </p:cNvSpPr>
            <p:nvPr/>
          </p:nvSpPr>
          <p:spPr bwMode="auto">
            <a:xfrm>
              <a:off x="2464" y="1063"/>
              <a:ext cx="41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ИСХОДНОЕ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66" name="Rectangle 14"/>
            <p:cNvSpPr>
              <a:spLocks noChangeArrowheads="1"/>
            </p:cNvSpPr>
            <p:nvPr/>
          </p:nvSpPr>
          <p:spPr bwMode="auto">
            <a:xfrm>
              <a:off x="932" y="1421"/>
              <a:ext cx="38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Исходящая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67" name="Rectangle 15"/>
            <p:cNvSpPr>
              <a:spLocks noChangeArrowheads="1"/>
            </p:cNvSpPr>
            <p:nvPr/>
          </p:nvSpPr>
          <p:spPr bwMode="auto">
            <a:xfrm>
              <a:off x="1155" y="1565"/>
              <a:ext cx="1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АТС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68" name="Rectangle 16"/>
            <p:cNvSpPr>
              <a:spLocks noChangeArrowheads="1"/>
            </p:cNvSpPr>
            <p:nvPr/>
          </p:nvSpPr>
          <p:spPr bwMode="auto">
            <a:xfrm>
              <a:off x="3685" y="1421"/>
              <a:ext cx="34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Входящая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69" name="Rectangle 17"/>
            <p:cNvSpPr>
              <a:spLocks noChangeArrowheads="1"/>
            </p:cNvSpPr>
            <p:nvPr/>
          </p:nvSpPr>
          <p:spPr bwMode="auto">
            <a:xfrm>
              <a:off x="3872" y="1565"/>
              <a:ext cx="1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АТС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>
              <a:off x="2649" y="1624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>
              <a:off x="2649" y="1736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>
              <a:off x="2649" y="1848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>
              <a:off x="2649" y="1960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2649" y="2069"/>
              <a:ext cx="2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2649" y="2183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2649" y="2295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7" name="Line 25"/>
            <p:cNvSpPr>
              <a:spLocks noChangeShapeType="1"/>
            </p:cNvSpPr>
            <p:nvPr/>
          </p:nvSpPr>
          <p:spPr bwMode="auto">
            <a:xfrm>
              <a:off x="2649" y="2407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8" name="Line 26"/>
            <p:cNvSpPr>
              <a:spLocks noChangeShapeType="1"/>
            </p:cNvSpPr>
            <p:nvPr/>
          </p:nvSpPr>
          <p:spPr bwMode="auto">
            <a:xfrm>
              <a:off x="2649" y="2519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79" name="Line 27"/>
            <p:cNvSpPr>
              <a:spLocks noChangeShapeType="1"/>
            </p:cNvSpPr>
            <p:nvPr/>
          </p:nvSpPr>
          <p:spPr bwMode="auto">
            <a:xfrm>
              <a:off x="2649" y="2631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0" name="Line 28"/>
            <p:cNvSpPr>
              <a:spLocks noChangeShapeType="1"/>
            </p:cNvSpPr>
            <p:nvPr/>
          </p:nvSpPr>
          <p:spPr bwMode="auto">
            <a:xfrm>
              <a:off x="2649" y="2742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1" name="Line 29"/>
            <p:cNvSpPr>
              <a:spLocks noChangeShapeType="1"/>
            </p:cNvSpPr>
            <p:nvPr/>
          </p:nvSpPr>
          <p:spPr bwMode="auto">
            <a:xfrm>
              <a:off x="2649" y="2854"/>
              <a:ext cx="2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2" name="Line 30"/>
            <p:cNvSpPr>
              <a:spLocks noChangeShapeType="1"/>
            </p:cNvSpPr>
            <p:nvPr/>
          </p:nvSpPr>
          <p:spPr bwMode="auto">
            <a:xfrm>
              <a:off x="1021" y="1911"/>
              <a:ext cx="31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3" name="Line 31"/>
            <p:cNvSpPr>
              <a:spLocks noChangeShapeType="1"/>
            </p:cNvSpPr>
            <p:nvPr/>
          </p:nvSpPr>
          <p:spPr bwMode="auto">
            <a:xfrm>
              <a:off x="1021" y="2197"/>
              <a:ext cx="31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4" name="Line 32"/>
            <p:cNvSpPr>
              <a:spLocks noChangeShapeType="1"/>
            </p:cNvSpPr>
            <p:nvPr/>
          </p:nvSpPr>
          <p:spPr bwMode="auto">
            <a:xfrm>
              <a:off x="1021" y="2484"/>
              <a:ext cx="30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5" name="Freeform 33"/>
            <p:cNvSpPr>
              <a:spLocks/>
            </p:cNvSpPr>
            <p:nvPr/>
          </p:nvSpPr>
          <p:spPr bwMode="auto">
            <a:xfrm>
              <a:off x="4035" y="2445"/>
              <a:ext cx="111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19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58" h="38">
                  <a:moveTo>
                    <a:pt x="0" y="0"/>
                  </a:moveTo>
                  <a:lnTo>
                    <a:pt x="58" y="19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86" name="Rectangle 34"/>
            <p:cNvSpPr>
              <a:spLocks noChangeArrowheads="1"/>
            </p:cNvSpPr>
            <p:nvPr/>
          </p:nvSpPr>
          <p:spPr bwMode="auto">
            <a:xfrm>
              <a:off x="2470" y="168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Cyr" pitchFamily="34" charset="0"/>
                </a:rPr>
                <a:t>а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87" name="Rectangle 35"/>
            <p:cNvSpPr>
              <a:spLocks noChangeArrowheads="1"/>
            </p:cNvSpPr>
            <p:nvPr/>
          </p:nvSpPr>
          <p:spPr bwMode="auto">
            <a:xfrm>
              <a:off x="2470" y="1976"/>
              <a:ext cx="4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2388" name="Rectangle 36"/>
            <p:cNvSpPr>
              <a:spLocks noChangeArrowheads="1"/>
            </p:cNvSpPr>
            <p:nvPr/>
          </p:nvSpPr>
          <p:spPr bwMode="auto">
            <a:xfrm>
              <a:off x="2474" y="226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2389" name="Rectangle 37"/>
            <p:cNvSpPr>
              <a:spLocks noChangeArrowheads="1"/>
            </p:cNvSpPr>
            <p:nvPr/>
          </p:nvSpPr>
          <p:spPr bwMode="auto">
            <a:xfrm>
              <a:off x="1625" y="2409"/>
              <a:ext cx="555" cy="22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0" name="Rectangle 38"/>
            <p:cNvSpPr>
              <a:spLocks noChangeArrowheads="1"/>
            </p:cNvSpPr>
            <p:nvPr/>
          </p:nvSpPr>
          <p:spPr bwMode="auto">
            <a:xfrm>
              <a:off x="1783" y="2425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Roc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2391" name="Rectangle 39"/>
            <p:cNvSpPr>
              <a:spLocks noChangeArrowheads="1"/>
            </p:cNvSpPr>
            <p:nvPr/>
          </p:nvSpPr>
          <p:spPr bwMode="auto">
            <a:xfrm>
              <a:off x="3119" y="2409"/>
              <a:ext cx="555" cy="22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2" name="Rectangle 40"/>
            <p:cNvSpPr>
              <a:spLocks noChangeArrowheads="1"/>
            </p:cNvSpPr>
            <p:nvPr/>
          </p:nvSpPr>
          <p:spPr bwMode="auto">
            <a:xfrm>
              <a:off x="3301" y="2425"/>
              <a:ext cx="1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Ric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2393" name="Line 41"/>
            <p:cNvSpPr>
              <a:spLocks noChangeShapeType="1"/>
            </p:cNvSpPr>
            <p:nvPr/>
          </p:nvSpPr>
          <p:spPr bwMode="auto">
            <a:xfrm flipV="1">
              <a:off x="1015" y="2364"/>
              <a:ext cx="2" cy="2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4" name="Line 42"/>
            <p:cNvSpPr>
              <a:spLocks noChangeShapeType="1"/>
            </p:cNvSpPr>
            <p:nvPr/>
          </p:nvSpPr>
          <p:spPr bwMode="auto">
            <a:xfrm flipH="1">
              <a:off x="948" y="2364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5" name="Line 43"/>
            <p:cNvSpPr>
              <a:spLocks noChangeShapeType="1"/>
            </p:cNvSpPr>
            <p:nvPr/>
          </p:nvSpPr>
          <p:spPr bwMode="auto">
            <a:xfrm flipH="1">
              <a:off x="948" y="2435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6" name="Line 44"/>
            <p:cNvSpPr>
              <a:spLocks noChangeShapeType="1"/>
            </p:cNvSpPr>
            <p:nvPr/>
          </p:nvSpPr>
          <p:spPr bwMode="auto">
            <a:xfrm flipH="1">
              <a:off x="948" y="2506"/>
              <a:ext cx="67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7" name="Line 45"/>
            <p:cNvSpPr>
              <a:spLocks noChangeShapeType="1"/>
            </p:cNvSpPr>
            <p:nvPr/>
          </p:nvSpPr>
          <p:spPr bwMode="auto">
            <a:xfrm flipH="1">
              <a:off x="948" y="2580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2398" name="Rectangle 46"/>
            <p:cNvSpPr>
              <a:spLocks noChangeArrowheads="1"/>
            </p:cNvSpPr>
            <p:nvPr/>
          </p:nvSpPr>
          <p:spPr bwMode="auto">
            <a:xfrm>
              <a:off x="1224" y="2785"/>
              <a:ext cx="53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Roc (20-24) кОм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399" name="Rectangle 47"/>
            <p:cNvSpPr>
              <a:spLocks noChangeArrowheads="1"/>
            </p:cNvSpPr>
            <p:nvPr/>
          </p:nvSpPr>
          <p:spPr bwMode="auto">
            <a:xfrm>
              <a:off x="2923" y="2785"/>
              <a:ext cx="62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Ric=(550-1300) 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2400" name="Rectangle 48"/>
            <p:cNvSpPr>
              <a:spLocks noChangeArrowheads="1"/>
            </p:cNvSpPr>
            <p:nvPr/>
          </p:nvSpPr>
          <p:spPr bwMode="auto">
            <a:xfrm>
              <a:off x="4281" y="2425"/>
              <a:ext cx="1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-60 В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76"/>
          <p:cNvGrpSpPr>
            <a:grpSpLocks/>
          </p:cNvGrpSpPr>
          <p:nvPr/>
        </p:nvGrpSpPr>
        <p:grpSpPr bwMode="auto">
          <a:xfrm>
            <a:off x="1204913" y="887413"/>
            <a:ext cx="7112000" cy="4557712"/>
            <a:chOff x="631" y="704"/>
            <a:chExt cx="4480" cy="2871"/>
          </a:xfrm>
        </p:grpSpPr>
        <p:sp>
          <p:nvSpPr>
            <p:cNvPr id="613380" name="Freeform 4"/>
            <p:cNvSpPr>
              <a:spLocks/>
            </p:cNvSpPr>
            <p:nvPr/>
          </p:nvSpPr>
          <p:spPr bwMode="auto">
            <a:xfrm>
              <a:off x="631" y="704"/>
              <a:ext cx="604" cy="1435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295" y="2"/>
                </a:cxn>
                <a:cxn ang="0">
                  <a:pos x="275" y="5"/>
                </a:cxn>
                <a:cxn ang="0">
                  <a:pos x="257" y="12"/>
                </a:cxn>
                <a:cxn ang="0">
                  <a:pos x="237" y="21"/>
                </a:cxn>
                <a:cxn ang="0">
                  <a:pos x="218" y="33"/>
                </a:cxn>
                <a:cxn ang="0">
                  <a:pos x="200" y="46"/>
                </a:cxn>
                <a:cxn ang="0">
                  <a:pos x="182" y="63"/>
                </a:cxn>
                <a:cxn ang="0">
                  <a:pos x="164" y="82"/>
                </a:cxn>
                <a:cxn ang="0">
                  <a:pos x="147" y="104"/>
                </a:cxn>
                <a:cxn ang="0">
                  <a:pos x="130" y="127"/>
                </a:cxn>
                <a:cxn ang="0">
                  <a:pos x="114" y="152"/>
                </a:cxn>
                <a:cxn ang="0">
                  <a:pos x="99" y="180"/>
                </a:cxn>
                <a:cxn ang="0">
                  <a:pos x="85" y="209"/>
                </a:cxn>
                <a:cxn ang="0">
                  <a:pos x="72" y="240"/>
                </a:cxn>
                <a:cxn ang="0">
                  <a:pos x="61" y="273"/>
                </a:cxn>
                <a:cxn ang="0">
                  <a:pos x="49" y="308"/>
                </a:cxn>
                <a:cxn ang="0">
                  <a:pos x="39" y="344"/>
                </a:cxn>
                <a:cxn ang="0">
                  <a:pos x="30" y="380"/>
                </a:cxn>
                <a:cxn ang="0">
                  <a:pos x="22" y="419"/>
                </a:cxn>
                <a:cxn ang="0">
                  <a:pos x="15" y="457"/>
                </a:cxn>
                <a:cxn ang="0">
                  <a:pos x="9" y="497"/>
                </a:cxn>
                <a:cxn ang="0">
                  <a:pos x="5" y="538"/>
                </a:cxn>
                <a:cxn ang="0">
                  <a:pos x="2" y="579"/>
                </a:cxn>
                <a:cxn ang="0">
                  <a:pos x="0" y="620"/>
                </a:cxn>
                <a:cxn ang="0">
                  <a:pos x="0" y="662"/>
                </a:cxn>
              </a:cxnLst>
              <a:rect l="0" t="0" r="r" b="b"/>
              <a:pathLst>
                <a:path w="315" h="662">
                  <a:moveTo>
                    <a:pt x="315" y="0"/>
                  </a:moveTo>
                  <a:lnTo>
                    <a:pt x="295" y="2"/>
                  </a:lnTo>
                  <a:lnTo>
                    <a:pt x="275" y="5"/>
                  </a:lnTo>
                  <a:lnTo>
                    <a:pt x="257" y="12"/>
                  </a:lnTo>
                  <a:lnTo>
                    <a:pt x="237" y="21"/>
                  </a:lnTo>
                  <a:lnTo>
                    <a:pt x="218" y="33"/>
                  </a:lnTo>
                  <a:lnTo>
                    <a:pt x="200" y="46"/>
                  </a:lnTo>
                  <a:lnTo>
                    <a:pt x="182" y="63"/>
                  </a:lnTo>
                  <a:lnTo>
                    <a:pt x="164" y="82"/>
                  </a:lnTo>
                  <a:lnTo>
                    <a:pt x="147" y="104"/>
                  </a:lnTo>
                  <a:lnTo>
                    <a:pt x="130" y="127"/>
                  </a:lnTo>
                  <a:lnTo>
                    <a:pt x="114" y="152"/>
                  </a:lnTo>
                  <a:lnTo>
                    <a:pt x="99" y="180"/>
                  </a:lnTo>
                  <a:lnTo>
                    <a:pt x="85" y="209"/>
                  </a:lnTo>
                  <a:lnTo>
                    <a:pt x="72" y="240"/>
                  </a:lnTo>
                  <a:lnTo>
                    <a:pt x="61" y="273"/>
                  </a:lnTo>
                  <a:lnTo>
                    <a:pt x="49" y="308"/>
                  </a:lnTo>
                  <a:lnTo>
                    <a:pt x="39" y="344"/>
                  </a:lnTo>
                  <a:lnTo>
                    <a:pt x="30" y="380"/>
                  </a:lnTo>
                  <a:lnTo>
                    <a:pt x="22" y="419"/>
                  </a:lnTo>
                  <a:lnTo>
                    <a:pt x="15" y="457"/>
                  </a:lnTo>
                  <a:lnTo>
                    <a:pt x="9" y="497"/>
                  </a:lnTo>
                  <a:lnTo>
                    <a:pt x="5" y="538"/>
                  </a:lnTo>
                  <a:lnTo>
                    <a:pt x="2" y="579"/>
                  </a:lnTo>
                  <a:lnTo>
                    <a:pt x="0" y="620"/>
                  </a:lnTo>
                  <a:lnTo>
                    <a:pt x="0" y="6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1" name="Freeform 5"/>
            <p:cNvSpPr>
              <a:spLocks/>
            </p:cNvSpPr>
            <p:nvPr/>
          </p:nvSpPr>
          <p:spPr bwMode="auto">
            <a:xfrm>
              <a:off x="631" y="2139"/>
              <a:ext cx="604" cy="1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2" y="83"/>
                </a:cxn>
                <a:cxn ang="0">
                  <a:pos x="5" y="124"/>
                </a:cxn>
                <a:cxn ang="0">
                  <a:pos x="9" y="165"/>
                </a:cxn>
                <a:cxn ang="0">
                  <a:pos x="15" y="205"/>
                </a:cxn>
                <a:cxn ang="0">
                  <a:pos x="22" y="243"/>
                </a:cxn>
                <a:cxn ang="0">
                  <a:pos x="30" y="282"/>
                </a:cxn>
                <a:cxn ang="0">
                  <a:pos x="39" y="318"/>
                </a:cxn>
                <a:cxn ang="0">
                  <a:pos x="49" y="354"/>
                </a:cxn>
                <a:cxn ang="0">
                  <a:pos x="61" y="389"/>
                </a:cxn>
                <a:cxn ang="0">
                  <a:pos x="72" y="422"/>
                </a:cxn>
                <a:cxn ang="0">
                  <a:pos x="85" y="453"/>
                </a:cxn>
                <a:cxn ang="0">
                  <a:pos x="99" y="482"/>
                </a:cxn>
                <a:cxn ang="0">
                  <a:pos x="114" y="510"/>
                </a:cxn>
                <a:cxn ang="0">
                  <a:pos x="130" y="535"/>
                </a:cxn>
                <a:cxn ang="0">
                  <a:pos x="147" y="558"/>
                </a:cxn>
                <a:cxn ang="0">
                  <a:pos x="164" y="580"/>
                </a:cxn>
                <a:cxn ang="0">
                  <a:pos x="182" y="599"/>
                </a:cxn>
                <a:cxn ang="0">
                  <a:pos x="200" y="616"/>
                </a:cxn>
                <a:cxn ang="0">
                  <a:pos x="218" y="629"/>
                </a:cxn>
                <a:cxn ang="0">
                  <a:pos x="237" y="641"/>
                </a:cxn>
                <a:cxn ang="0">
                  <a:pos x="257" y="650"/>
                </a:cxn>
                <a:cxn ang="0">
                  <a:pos x="275" y="657"/>
                </a:cxn>
                <a:cxn ang="0">
                  <a:pos x="295" y="660"/>
                </a:cxn>
                <a:cxn ang="0">
                  <a:pos x="315" y="662"/>
                </a:cxn>
              </a:cxnLst>
              <a:rect l="0" t="0" r="r" b="b"/>
              <a:pathLst>
                <a:path w="315" h="662">
                  <a:moveTo>
                    <a:pt x="0" y="0"/>
                  </a:moveTo>
                  <a:lnTo>
                    <a:pt x="0" y="42"/>
                  </a:lnTo>
                  <a:lnTo>
                    <a:pt x="2" y="83"/>
                  </a:lnTo>
                  <a:lnTo>
                    <a:pt x="5" y="124"/>
                  </a:lnTo>
                  <a:lnTo>
                    <a:pt x="9" y="165"/>
                  </a:lnTo>
                  <a:lnTo>
                    <a:pt x="15" y="205"/>
                  </a:lnTo>
                  <a:lnTo>
                    <a:pt x="22" y="243"/>
                  </a:lnTo>
                  <a:lnTo>
                    <a:pt x="30" y="282"/>
                  </a:lnTo>
                  <a:lnTo>
                    <a:pt x="39" y="318"/>
                  </a:lnTo>
                  <a:lnTo>
                    <a:pt x="49" y="354"/>
                  </a:lnTo>
                  <a:lnTo>
                    <a:pt x="61" y="389"/>
                  </a:lnTo>
                  <a:lnTo>
                    <a:pt x="72" y="422"/>
                  </a:lnTo>
                  <a:lnTo>
                    <a:pt x="85" y="453"/>
                  </a:lnTo>
                  <a:lnTo>
                    <a:pt x="99" y="482"/>
                  </a:lnTo>
                  <a:lnTo>
                    <a:pt x="114" y="510"/>
                  </a:lnTo>
                  <a:lnTo>
                    <a:pt x="130" y="535"/>
                  </a:lnTo>
                  <a:lnTo>
                    <a:pt x="147" y="558"/>
                  </a:lnTo>
                  <a:lnTo>
                    <a:pt x="164" y="580"/>
                  </a:lnTo>
                  <a:lnTo>
                    <a:pt x="182" y="599"/>
                  </a:lnTo>
                  <a:lnTo>
                    <a:pt x="200" y="616"/>
                  </a:lnTo>
                  <a:lnTo>
                    <a:pt x="218" y="629"/>
                  </a:lnTo>
                  <a:lnTo>
                    <a:pt x="237" y="641"/>
                  </a:lnTo>
                  <a:lnTo>
                    <a:pt x="257" y="650"/>
                  </a:lnTo>
                  <a:lnTo>
                    <a:pt x="275" y="657"/>
                  </a:lnTo>
                  <a:lnTo>
                    <a:pt x="295" y="660"/>
                  </a:lnTo>
                  <a:lnTo>
                    <a:pt x="315" y="6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2" name="Line 6"/>
            <p:cNvSpPr>
              <a:spLocks noChangeShapeType="1"/>
            </p:cNvSpPr>
            <p:nvPr/>
          </p:nvSpPr>
          <p:spPr bwMode="auto">
            <a:xfrm>
              <a:off x="1235" y="704"/>
              <a:ext cx="32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3" name="Freeform 7"/>
            <p:cNvSpPr>
              <a:spLocks/>
            </p:cNvSpPr>
            <p:nvPr/>
          </p:nvSpPr>
          <p:spPr bwMode="auto">
            <a:xfrm>
              <a:off x="4502" y="704"/>
              <a:ext cx="609" cy="1435"/>
            </a:xfrm>
            <a:custGeom>
              <a:avLst/>
              <a:gdLst/>
              <a:ahLst/>
              <a:cxnLst>
                <a:cxn ang="0">
                  <a:pos x="317" y="662"/>
                </a:cxn>
                <a:cxn ang="0">
                  <a:pos x="316" y="620"/>
                </a:cxn>
                <a:cxn ang="0">
                  <a:pos x="315" y="579"/>
                </a:cxn>
                <a:cxn ang="0">
                  <a:pos x="311" y="538"/>
                </a:cxn>
                <a:cxn ang="0">
                  <a:pos x="307" y="496"/>
                </a:cxn>
                <a:cxn ang="0">
                  <a:pos x="302" y="457"/>
                </a:cxn>
                <a:cxn ang="0">
                  <a:pos x="295" y="418"/>
                </a:cxn>
                <a:cxn ang="0">
                  <a:pos x="287" y="380"/>
                </a:cxn>
                <a:cxn ang="0">
                  <a:pos x="278" y="343"/>
                </a:cxn>
                <a:cxn ang="0">
                  <a:pos x="268" y="306"/>
                </a:cxn>
                <a:cxn ang="0">
                  <a:pos x="256" y="273"/>
                </a:cxn>
                <a:cxn ang="0">
                  <a:pos x="244" y="240"/>
                </a:cxn>
                <a:cxn ang="0">
                  <a:pos x="231" y="208"/>
                </a:cxn>
                <a:cxn ang="0">
                  <a:pos x="217" y="179"/>
                </a:cxn>
                <a:cxn ang="0">
                  <a:pos x="201" y="152"/>
                </a:cxn>
                <a:cxn ang="0">
                  <a:pos x="186" y="126"/>
                </a:cxn>
                <a:cxn ang="0">
                  <a:pos x="169" y="103"/>
                </a:cxn>
                <a:cxn ang="0">
                  <a:pos x="152" y="81"/>
                </a:cxn>
                <a:cxn ang="0">
                  <a:pos x="134" y="62"/>
                </a:cxn>
                <a:cxn ang="0">
                  <a:pos x="116" y="46"/>
                </a:cxn>
                <a:cxn ang="0">
                  <a:pos x="97" y="32"/>
                </a:cxn>
                <a:cxn ang="0">
                  <a:pos x="77" y="21"/>
                </a:cxn>
                <a:cxn ang="0">
                  <a:pos x="58" y="11"/>
                </a:cxn>
                <a:cxn ang="0">
                  <a:pos x="39" y="5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r" b="b"/>
              <a:pathLst>
                <a:path w="317" h="662">
                  <a:moveTo>
                    <a:pt x="317" y="662"/>
                  </a:moveTo>
                  <a:lnTo>
                    <a:pt x="316" y="620"/>
                  </a:lnTo>
                  <a:lnTo>
                    <a:pt x="315" y="579"/>
                  </a:lnTo>
                  <a:lnTo>
                    <a:pt x="311" y="538"/>
                  </a:lnTo>
                  <a:lnTo>
                    <a:pt x="307" y="496"/>
                  </a:lnTo>
                  <a:lnTo>
                    <a:pt x="302" y="457"/>
                  </a:lnTo>
                  <a:lnTo>
                    <a:pt x="295" y="418"/>
                  </a:lnTo>
                  <a:lnTo>
                    <a:pt x="287" y="380"/>
                  </a:lnTo>
                  <a:lnTo>
                    <a:pt x="278" y="343"/>
                  </a:lnTo>
                  <a:lnTo>
                    <a:pt x="268" y="306"/>
                  </a:lnTo>
                  <a:lnTo>
                    <a:pt x="256" y="273"/>
                  </a:lnTo>
                  <a:lnTo>
                    <a:pt x="244" y="240"/>
                  </a:lnTo>
                  <a:lnTo>
                    <a:pt x="231" y="208"/>
                  </a:lnTo>
                  <a:lnTo>
                    <a:pt x="217" y="179"/>
                  </a:lnTo>
                  <a:lnTo>
                    <a:pt x="201" y="152"/>
                  </a:lnTo>
                  <a:lnTo>
                    <a:pt x="186" y="126"/>
                  </a:lnTo>
                  <a:lnTo>
                    <a:pt x="169" y="103"/>
                  </a:lnTo>
                  <a:lnTo>
                    <a:pt x="152" y="81"/>
                  </a:lnTo>
                  <a:lnTo>
                    <a:pt x="134" y="62"/>
                  </a:lnTo>
                  <a:lnTo>
                    <a:pt x="116" y="46"/>
                  </a:lnTo>
                  <a:lnTo>
                    <a:pt x="97" y="32"/>
                  </a:lnTo>
                  <a:lnTo>
                    <a:pt x="77" y="21"/>
                  </a:lnTo>
                  <a:lnTo>
                    <a:pt x="58" y="11"/>
                  </a:lnTo>
                  <a:lnTo>
                    <a:pt x="39" y="5"/>
                  </a:lnTo>
                  <a:lnTo>
                    <a:pt x="19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4" name="Freeform 8"/>
            <p:cNvSpPr>
              <a:spLocks/>
            </p:cNvSpPr>
            <p:nvPr/>
          </p:nvSpPr>
          <p:spPr bwMode="auto">
            <a:xfrm>
              <a:off x="4502" y="2139"/>
              <a:ext cx="609" cy="1434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9" y="661"/>
                </a:cxn>
                <a:cxn ang="0">
                  <a:pos x="39" y="657"/>
                </a:cxn>
                <a:cxn ang="0">
                  <a:pos x="58" y="651"/>
                </a:cxn>
                <a:cxn ang="0">
                  <a:pos x="77" y="641"/>
                </a:cxn>
                <a:cxn ang="0">
                  <a:pos x="97" y="630"/>
                </a:cxn>
                <a:cxn ang="0">
                  <a:pos x="116" y="616"/>
                </a:cxn>
                <a:cxn ang="0">
                  <a:pos x="134" y="600"/>
                </a:cxn>
                <a:cxn ang="0">
                  <a:pos x="152" y="581"/>
                </a:cxn>
                <a:cxn ang="0">
                  <a:pos x="169" y="559"/>
                </a:cxn>
                <a:cxn ang="0">
                  <a:pos x="186" y="536"/>
                </a:cxn>
                <a:cxn ang="0">
                  <a:pos x="201" y="510"/>
                </a:cxn>
                <a:cxn ang="0">
                  <a:pos x="217" y="483"/>
                </a:cxn>
                <a:cxn ang="0">
                  <a:pos x="231" y="454"/>
                </a:cxn>
                <a:cxn ang="0">
                  <a:pos x="244" y="422"/>
                </a:cxn>
                <a:cxn ang="0">
                  <a:pos x="256" y="389"/>
                </a:cxn>
                <a:cxn ang="0">
                  <a:pos x="268" y="356"/>
                </a:cxn>
                <a:cxn ang="0">
                  <a:pos x="278" y="319"/>
                </a:cxn>
                <a:cxn ang="0">
                  <a:pos x="287" y="282"/>
                </a:cxn>
                <a:cxn ang="0">
                  <a:pos x="295" y="244"/>
                </a:cxn>
                <a:cxn ang="0">
                  <a:pos x="302" y="205"/>
                </a:cxn>
                <a:cxn ang="0">
                  <a:pos x="307" y="166"/>
                </a:cxn>
                <a:cxn ang="0">
                  <a:pos x="311" y="124"/>
                </a:cxn>
                <a:cxn ang="0">
                  <a:pos x="315" y="83"/>
                </a:cxn>
                <a:cxn ang="0">
                  <a:pos x="316" y="42"/>
                </a:cxn>
                <a:cxn ang="0">
                  <a:pos x="317" y="0"/>
                </a:cxn>
              </a:cxnLst>
              <a:rect l="0" t="0" r="r" b="b"/>
              <a:pathLst>
                <a:path w="317" h="662">
                  <a:moveTo>
                    <a:pt x="0" y="662"/>
                  </a:moveTo>
                  <a:lnTo>
                    <a:pt x="19" y="661"/>
                  </a:lnTo>
                  <a:lnTo>
                    <a:pt x="39" y="657"/>
                  </a:lnTo>
                  <a:lnTo>
                    <a:pt x="58" y="651"/>
                  </a:lnTo>
                  <a:lnTo>
                    <a:pt x="77" y="641"/>
                  </a:lnTo>
                  <a:lnTo>
                    <a:pt x="97" y="630"/>
                  </a:lnTo>
                  <a:lnTo>
                    <a:pt x="116" y="616"/>
                  </a:lnTo>
                  <a:lnTo>
                    <a:pt x="134" y="600"/>
                  </a:lnTo>
                  <a:lnTo>
                    <a:pt x="152" y="581"/>
                  </a:lnTo>
                  <a:lnTo>
                    <a:pt x="169" y="559"/>
                  </a:lnTo>
                  <a:lnTo>
                    <a:pt x="186" y="536"/>
                  </a:lnTo>
                  <a:lnTo>
                    <a:pt x="201" y="510"/>
                  </a:lnTo>
                  <a:lnTo>
                    <a:pt x="217" y="483"/>
                  </a:lnTo>
                  <a:lnTo>
                    <a:pt x="231" y="454"/>
                  </a:lnTo>
                  <a:lnTo>
                    <a:pt x="244" y="422"/>
                  </a:lnTo>
                  <a:lnTo>
                    <a:pt x="256" y="389"/>
                  </a:lnTo>
                  <a:lnTo>
                    <a:pt x="268" y="356"/>
                  </a:lnTo>
                  <a:lnTo>
                    <a:pt x="278" y="319"/>
                  </a:lnTo>
                  <a:lnTo>
                    <a:pt x="287" y="282"/>
                  </a:lnTo>
                  <a:lnTo>
                    <a:pt x="295" y="244"/>
                  </a:lnTo>
                  <a:lnTo>
                    <a:pt x="302" y="205"/>
                  </a:lnTo>
                  <a:lnTo>
                    <a:pt x="307" y="166"/>
                  </a:lnTo>
                  <a:lnTo>
                    <a:pt x="311" y="124"/>
                  </a:lnTo>
                  <a:lnTo>
                    <a:pt x="315" y="83"/>
                  </a:lnTo>
                  <a:lnTo>
                    <a:pt x="316" y="42"/>
                  </a:lnTo>
                  <a:lnTo>
                    <a:pt x="31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5" name="Line 9"/>
            <p:cNvSpPr>
              <a:spLocks noChangeShapeType="1"/>
            </p:cNvSpPr>
            <p:nvPr/>
          </p:nvSpPr>
          <p:spPr bwMode="auto">
            <a:xfrm>
              <a:off x="1235" y="3573"/>
              <a:ext cx="32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6" name="Line 10"/>
            <p:cNvSpPr>
              <a:spLocks noChangeShapeType="1"/>
            </p:cNvSpPr>
            <p:nvPr/>
          </p:nvSpPr>
          <p:spPr bwMode="auto">
            <a:xfrm>
              <a:off x="769" y="1237"/>
              <a:ext cx="420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7" name="Line 11"/>
            <p:cNvSpPr>
              <a:spLocks noChangeShapeType="1"/>
            </p:cNvSpPr>
            <p:nvPr/>
          </p:nvSpPr>
          <p:spPr bwMode="auto">
            <a:xfrm flipV="1">
              <a:off x="1502" y="711"/>
              <a:ext cx="2" cy="5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88" name="Rectangle 12"/>
            <p:cNvSpPr>
              <a:spLocks noChangeArrowheads="1"/>
            </p:cNvSpPr>
            <p:nvPr/>
          </p:nvSpPr>
          <p:spPr bwMode="auto">
            <a:xfrm>
              <a:off x="1090" y="951"/>
              <a:ext cx="8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S5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389" name="Rectangle 13"/>
            <p:cNvSpPr>
              <a:spLocks noChangeArrowheads="1"/>
            </p:cNvSpPr>
            <p:nvPr/>
          </p:nvSpPr>
          <p:spPr bwMode="auto">
            <a:xfrm>
              <a:off x="2083" y="951"/>
              <a:ext cx="102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РАЗГОВОРНОЕ СОСТОЯНИЕ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390" name="Rectangle 14"/>
            <p:cNvSpPr>
              <a:spLocks noChangeArrowheads="1"/>
            </p:cNvSpPr>
            <p:nvPr/>
          </p:nvSpPr>
          <p:spPr bwMode="auto">
            <a:xfrm>
              <a:off x="1149" y="1326"/>
              <a:ext cx="38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Исходящая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391" name="Rectangle 15"/>
            <p:cNvSpPr>
              <a:spLocks noChangeArrowheads="1"/>
            </p:cNvSpPr>
            <p:nvPr/>
          </p:nvSpPr>
          <p:spPr bwMode="auto">
            <a:xfrm>
              <a:off x="1368" y="1476"/>
              <a:ext cx="1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АТС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392" name="Rectangle 16"/>
            <p:cNvSpPr>
              <a:spLocks noChangeArrowheads="1"/>
            </p:cNvSpPr>
            <p:nvPr/>
          </p:nvSpPr>
          <p:spPr bwMode="auto">
            <a:xfrm>
              <a:off x="3854" y="1326"/>
              <a:ext cx="3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Входящая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393" name="Rectangle 17"/>
            <p:cNvSpPr>
              <a:spLocks noChangeArrowheads="1"/>
            </p:cNvSpPr>
            <p:nvPr/>
          </p:nvSpPr>
          <p:spPr bwMode="auto">
            <a:xfrm>
              <a:off x="4036" y="1476"/>
              <a:ext cx="1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АТС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394" name="Line 18"/>
            <p:cNvSpPr>
              <a:spLocks noChangeShapeType="1"/>
            </p:cNvSpPr>
            <p:nvPr/>
          </p:nvSpPr>
          <p:spPr bwMode="auto">
            <a:xfrm>
              <a:off x="2835" y="1538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95" name="Line 19"/>
            <p:cNvSpPr>
              <a:spLocks noChangeShapeType="1"/>
            </p:cNvSpPr>
            <p:nvPr/>
          </p:nvSpPr>
          <p:spPr bwMode="auto">
            <a:xfrm>
              <a:off x="2835" y="1655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96" name="Line 20"/>
            <p:cNvSpPr>
              <a:spLocks noChangeShapeType="1"/>
            </p:cNvSpPr>
            <p:nvPr/>
          </p:nvSpPr>
          <p:spPr bwMode="auto">
            <a:xfrm>
              <a:off x="2835" y="1772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97" name="Line 21"/>
            <p:cNvSpPr>
              <a:spLocks noChangeShapeType="1"/>
            </p:cNvSpPr>
            <p:nvPr/>
          </p:nvSpPr>
          <p:spPr bwMode="auto">
            <a:xfrm>
              <a:off x="2835" y="1889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98" name="Line 22"/>
            <p:cNvSpPr>
              <a:spLocks noChangeShapeType="1"/>
            </p:cNvSpPr>
            <p:nvPr/>
          </p:nvSpPr>
          <p:spPr bwMode="auto">
            <a:xfrm>
              <a:off x="2835" y="2004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399" name="Line 23"/>
            <p:cNvSpPr>
              <a:spLocks noChangeShapeType="1"/>
            </p:cNvSpPr>
            <p:nvPr/>
          </p:nvSpPr>
          <p:spPr bwMode="auto">
            <a:xfrm>
              <a:off x="2835" y="2123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0" name="Line 24"/>
            <p:cNvSpPr>
              <a:spLocks noChangeShapeType="1"/>
            </p:cNvSpPr>
            <p:nvPr/>
          </p:nvSpPr>
          <p:spPr bwMode="auto">
            <a:xfrm>
              <a:off x="2835" y="2240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1" name="Line 25"/>
            <p:cNvSpPr>
              <a:spLocks noChangeShapeType="1"/>
            </p:cNvSpPr>
            <p:nvPr/>
          </p:nvSpPr>
          <p:spPr bwMode="auto">
            <a:xfrm>
              <a:off x="2835" y="2357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2" name="Line 26"/>
            <p:cNvSpPr>
              <a:spLocks noChangeShapeType="1"/>
            </p:cNvSpPr>
            <p:nvPr/>
          </p:nvSpPr>
          <p:spPr bwMode="auto">
            <a:xfrm>
              <a:off x="2835" y="2474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3" name="Line 27"/>
            <p:cNvSpPr>
              <a:spLocks noChangeShapeType="1"/>
            </p:cNvSpPr>
            <p:nvPr/>
          </p:nvSpPr>
          <p:spPr bwMode="auto">
            <a:xfrm>
              <a:off x="2835" y="2591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4" name="Line 28"/>
            <p:cNvSpPr>
              <a:spLocks noChangeShapeType="1"/>
            </p:cNvSpPr>
            <p:nvPr/>
          </p:nvSpPr>
          <p:spPr bwMode="auto">
            <a:xfrm>
              <a:off x="2835" y="2711"/>
              <a:ext cx="2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5" name="Line 29"/>
            <p:cNvSpPr>
              <a:spLocks noChangeShapeType="1"/>
            </p:cNvSpPr>
            <p:nvPr/>
          </p:nvSpPr>
          <p:spPr bwMode="auto">
            <a:xfrm>
              <a:off x="2835" y="2828"/>
              <a:ext cx="2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6" name="Line 30"/>
            <p:cNvSpPr>
              <a:spLocks noChangeShapeType="1"/>
            </p:cNvSpPr>
            <p:nvPr/>
          </p:nvSpPr>
          <p:spPr bwMode="auto">
            <a:xfrm>
              <a:off x="1333" y="1837"/>
              <a:ext cx="297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7" name="Freeform 31"/>
            <p:cNvSpPr>
              <a:spLocks/>
            </p:cNvSpPr>
            <p:nvPr/>
          </p:nvSpPr>
          <p:spPr bwMode="auto">
            <a:xfrm>
              <a:off x="1235" y="1798"/>
              <a:ext cx="110" cy="81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57" y="37"/>
                </a:cxn>
              </a:cxnLst>
              <a:rect l="0" t="0" r="r" b="b"/>
              <a:pathLst>
                <a:path w="57" h="37">
                  <a:moveTo>
                    <a:pt x="57" y="37"/>
                  </a:moveTo>
                  <a:lnTo>
                    <a:pt x="0" y="18"/>
                  </a:lnTo>
                  <a:lnTo>
                    <a:pt x="57" y="0"/>
                  </a:lnTo>
                  <a:lnTo>
                    <a:pt x="5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8" name="Line 32"/>
            <p:cNvSpPr>
              <a:spLocks noChangeShapeType="1"/>
            </p:cNvSpPr>
            <p:nvPr/>
          </p:nvSpPr>
          <p:spPr bwMode="auto">
            <a:xfrm>
              <a:off x="1235" y="2139"/>
              <a:ext cx="296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09" name="Freeform 33"/>
            <p:cNvSpPr>
              <a:spLocks/>
            </p:cNvSpPr>
            <p:nvPr/>
          </p:nvSpPr>
          <p:spPr bwMode="auto">
            <a:xfrm>
              <a:off x="4196" y="2097"/>
              <a:ext cx="109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9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57" y="19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10" name="Line 34"/>
            <p:cNvSpPr>
              <a:spLocks noChangeShapeType="1"/>
            </p:cNvSpPr>
            <p:nvPr/>
          </p:nvSpPr>
          <p:spPr bwMode="auto">
            <a:xfrm>
              <a:off x="1235" y="2440"/>
              <a:ext cx="296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11" name="Freeform 35"/>
            <p:cNvSpPr>
              <a:spLocks/>
            </p:cNvSpPr>
            <p:nvPr/>
          </p:nvSpPr>
          <p:spPr bwMode="auto">
            <a:xfrm>
              <a:off x="4196" y="2399"/>
              <a:ext cx="109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57" y="1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12" name="Rectangle 36"/>
            <p:cNvSpPr>
              <a:spLocks noChangeArrowheads="1"/>
            </p:cNvSpPr>
            <p:nvPr/>
          </p:nvSpPr>
          <p:spPr bwMode="auto">
            <a:xfrm>
              <a:off x="2661" y="160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Cyr" pitchFamily="34" charset="0"/>
                </a:rPr>
                <a:t>а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13" name="Rectangle 37"/>
            <p:cNvSpPr>
              <a:spLocks noChangeArrowheads="1"/>
            </p:cNvSpPr>
            <p:nvPr/>
          </p:nvSpPr>
          <p:spPr bwMode="auto">
            <a:xfrm>
              <a:off x="2661" y="190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14" name="Rectangle 38"/>
            <p:cNvSpPr>
              <a:spLocks noChangeArrowheads="1"/>
            </p:cNvSpPr>
            <p:nvPr/>
          </p:nvSpPr>
          <p:spPr bwMode="auto">
            <a:xfrm>
              <a:off x="2663" y="2204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15" name="Rectangle 39"/>
            <p:cNvSpPr>
              <a:spLocks noChangeArrowheads="1"/>
            </p:cNvSpPr>
            <p:nvPr/>
          </p:nvSpPr>
          <p:spPr bwMode="auto">
            <a:xfrm>
              <a:off x="1830" y="2360"/>
              <a:ext cx="549" cy="2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16" name="Rectangle 40"/>
            <p:cNvSpPr>
              <a:spLocks noChangeArrowheads="1"/>
            </p:cNvSpPr>
            <p:nvPr/>
          </p:nvSpPr>
          <p:spPr bwMode="auto">
            <a:xfrm>
              <a:off x="1984" y="2377"/>
              <a:ext cx="12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Roc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17" name="Rectangle 41"/>
            <p:cNvSpPr>
              <a:spLocks noChangeArrowheads="1"/>
            </p:cNvSpPr>
            <p:nvPr/>
          </p:nvSpPr>
          <p:spPr bwMode="auto">
            <a:xfrm>
              <a:off x="3298" y="2360"/>
              <a:ext cx="543" cy="2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18" name="Rectangle 42"/>
            <p:cNvSpPr>
              <a:spLocks noChangeArrowheads="1"/>
            </p:cNvSpPr>
            <p:nvPr/>
          </p:nvSpPr>
          <p:spPr bwMode="auto">
            <a:xfrm>
              <a:off x="3476" y="2377"/>
              <a:ext cx="10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Ric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19" name="Line 43"/>
            <p:cNvSpPr>
              <a:spLocks noChangeShapeType="1"/>
            </p:cNvSpPr>
            <p:nvPr/>
          </p:nvSpPr>
          <p:spPr bwMode="auto">
            <a:xfrm flipV="1">
              <a:off x="1232" y="2312"/>
              <a:ext cx="2" cy="2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0" name="Line 44"/>
            <p:cNvSpPr>
              <a:spLocks noChangeShapeType="1"/>
            </p:cNvSpPr>
            <p:nvPr/>
          </p:nvSpPr>
          <p:spPr bwMode="auto">
            <a:xfrm flipH="1">
              <a:off x="1164" y="2312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1" name="Line 45"/>
            <p:cNvSpPr>
              <a:spLocks noChangeShapeType="1"/>
            </p:cNvSpPr>
            <p:nvPr/>
          </p:nvSpPr>
          <p:spPr bwMode="auto">
            <a:xfrm flipH="1">
              <a:off x="1164" y="2388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2" name="Line 46"/>
            <p:cNvSpPr>
              <a:spLocks noChangeShapeType="1"/>
            </p:cNvSpPr>
            <p:nvPr/>
          </p:nvSpPr>
          <p:spPr bwMode="auto">
            <a:xfrm flipH="1">
              <a:off x="1164" y="2464"/>
              <a:ext cx="68" cy="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3" name="Line 47"/>
            <p:cNvSpPr>
              <a:spLocks noChangeShapeType="1"/>
            </p:cNvSpPr>
            <p:nvPr/>
          </p:nvSpPr>
          <p:spPr bwMode="auto">
            <a:xfrm flipH="1">
              <a:off x="1164" y="2537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4" name="Rectangle 48"/>
            <p:cNvSpPr>
              <a:spLocks noChangeArrowheads="1"/>
            </p:cNvSpPr>
            <p:nvPr/>
          </p:nvSpPr>
          <p:spPr bwMode="auto">
            <a:xfrm>
              <a:off x="1435" y="2754"/>
              <a:ext cx="4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Roa=42 kОм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25" name="Rectangle 49"/>
            <p:cNvSpPr>
              <a:spLocks noChangeArrowheads="1"/>
            </p:cNvSpPr>
            <p:nvPr/>
          </p:nvSpPr>
          <p:spPr bwMode="auto">
            <a:xfrm>
              <a:off x="3106" y="2754"/>
              <a:ext cx="4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Ria=1000 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26" name="Rectangle 50"/>
            <p:cNvSpPr>
              <a:spLocks noChangeArrowheads="1"/>
            </p:cNvSpPr>
            <p:nvPr/>
          </p:nvSpPr>
          <p:spPr bwMode="auto">
            <a:xfrm>
              <a:off x="4437" y="2377"/>
              <a:ext cx="1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-60 В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27" name="Rectangle 51"/>
            <p:cNvSpPr>
              <a:spLocks noChangeArrowheads="1"/>
            </p:cNvSpPr>
            <p:nvPr/>
          </p:nvSpPr>
          <p:spPr bwMode="auto">
            <a:xfrm>
              <a:off x="1830" y="2058"/>
              <a:ext cx="549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28" name="Rectangle 52"/>
            <p:cNvSpPr>
              <a:spLocks noChangeArrowheads="1"/>
            </p:cNvSpPr>
            <p:nvPr/>
          </p:nvSpPr>
          <p:spPr bwMode="auto">
            <a:xfrm>
              <a:off x="1980" y="2078"/>
              <a:ext cx="1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Rob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29" name="Rectangle 53"/>
            <p:cNvSpPr>
              <a:spLocks noChangeArrowheads="1"/>
            </p:cNvSpPr>
            <p:nvPr/>
          </p:nvSpPr>
          <p:spPr bwMode="auto">
            <a:xfrm>
              <a:off x="1830" y="1759"/>
              <a:ext cx="549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0" name="Rectangle 54"/>
            <p:cNvSpPr>
              <a:spLocks noChangeArrowheads="1"/>
            </p:cNvSpPr>
            <p:nvPr/>
          </p:nvSpPr>
          <p:spPr bwMode="auto">
            <a:xfrm>
              <a:off x="1980" y="1777"/>
              <a:ext cx="1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Roa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31" name="Rectangle 55"/>
            <p:cNvSpPr>
              <a:spLocks noChangeArrowheads="1"/>
            </p:cNvSpPr>
            <p:nvPr/>
          </p:nvSpPr>
          <p:spPr bwMode="auto">
            <a:xfrm>
              <a:off x="3298" y="2058"/>
              <a:ext cx="546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2" name="Rectangle 56"/>
            <p:cNvSpPr>
              <a:spLocks noChangeArrowheads="1"/>
            </p:cNvSpPr>
            <p:nvPr/>
          </p:nvSpPr>
          <p:spPr bwMode="auto">
            <a:xfrm>
              <a:off x="3470" y="2078"/>
              <a:ext cx="10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Rib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33" name="Rectangle 57"/>
            <p:cNvSpPr>
              <a:spLocks noChangeArrowheads="1"/>
            </p:cNvSpPr>
            <p:nvPr/>
          </p:nvSpPr>
          <p:spPr bwMode="auto">
            <a:xfrm>
              <a:off x="3298" y="1759"/>
              <a:ext cx="546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4" name="Rectangle 58"/>
            <p:cNvSpPr>
              <a:spLocks noChangeArrowheads="1"/>
            </p:cNvSpPr>
            <p:nvPr/>
          </p:nvSpPr>
          <p:spPr bwMode="auto">
            <a:xfrm>
              <a:off x="3470" y="1777"/>
              <a:ext cx="1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cs typeface="+mn-cs"/>
                </a:rPr>
                <a:t>Ria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cs typeface="+mn-cs"/>
              </a:endParaRPr>
            </a:p>
          </p:txBody>
        </p:sp>
        <p:sp>
          <p:nvSpPr>
            <p:cNvPr id="613435" name="Line 59"/>
            <p:cNvSpPr>
              <a:spLocks noChangeShapeType="1"/>
            </p:cNvSpPr>
            <p:nvPr/>
          </p:nvSpPr>
          <p:spPr bwMode="auto">
            <a:xfrm flipV="1">
              <a:off x="1232" y="2013"/>
              <a:ext cx="2" cy="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6" name="Line 60"/>
            <p:cNvSpPr>
              <a:spLocks noChangeShapeType="1"/>
            </p:cNvSpPr>
            <p:nvPr/>
          </p:nvSpPr>
          <p:spPr bwMode="auto">
            <a:xfrm flipH="1">
              <a:off x="1164" y="2013"/>
              <a:ext cx="68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7" name="Line 61"/>
            <p:cNvSpPr>
              <a:spLocks noChangeShapeType="1"/>
            </p:cNvSpPr>
            <p:nvPr/>
          </p:nvSpPr>
          <p:spPr bwMode="auto">
            <a:xfrm flipH="1">
              <a:off x="1164" y="2087"/>
              <a:ext cx="68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8" name="Line 62"/>
            <p:cNvSpPr>
              <a:spLocks noChangeShapeType="1"/>
            </p:cNvSpPr>
            <p:nvPr/>
          </p:nvSpPr>
          <p:spPr bwMode="auto">
            <a:xfrm flipH="1">
              <a:off x="1164" y="2162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39" name="Line 63"/>
            <p:cNvSpPr>
              <a:spLocks noChangeShapeType="1"/>
            </p:cNvSpPr>
            <p:nvPr/>
          </p:nvSpPr>
          <p:spPr bwMode="auto">
            <a:xfrm flipH="1">
              <a:off x="1164" y="2238"/>
              <a:ext cx="68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0" name="Line 64"/>
            <p:cNvSpPr>
              <a:spLocks noChangeShapeType="1"/>
            </p:cNvSpPr>
            <p:nvPr/>
          </p:nvSpPr>
          <p:spPr bwMode="auto">
            <a:xfrm flipV="1">
              <a:off x="4301" y="1712"/>
              <a:ext cx="2" cy="2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1" name="Line 65"/>
            <p:cNvSpPr>
              <a:spLocks noChangeShapeType="1"/>
            </p:cNvSpPr>
            <p:nvPr/>
          </p:nvSpPr>
          <p:spPr bwMode="auto">
            <a:xfrm>
              <a:off x="4301" y="1712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2" name="Line 66"/>
            <p:cNvSpPr>
              <a:spLocks noChangeShapeType="1"/>
            </p:cNvSpPr>
            <p:nvPr/>
          </p:nvSpPr>
          <p:spPr bwMode="auto">
            <a:xfrm>
              <a:off x="4301" y="1788"/>
              <a:ext cx="67" cy="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3" name="Line 67"/>
            <p:cNvSpPr>
              <a:spLocks noChangeShapeType="1"/>
            </p:cNvSpPr>
            <p:nvPr/>
          </p:nvSpPr>
          <p:spPr bwMode="auto">
            <a:xfrm>
              <a:off x="4301" y="1861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4" name="Line 68"/>
            <p:cNvSpPr>
              <a:spLocks noChangeShapeType="1"/>
            </p:cNvSpPr>
            <p:nvPr/>
          </p:nvSpPr>
          <p:spPr bwMode="auto">
            <a:xfrm>
              <a:off x="4301" y="1937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13445" name="Rectangle 69"/>
            <p:cNvSpPr>
              <a:spLocks noChangeArrowheads="1"/>
            </p:cNvSpPr>
            <p:nvPr/>
          </p:nvSpPr>
          <p:spPr bwMode="auto">
            <a:xfrm>
              <a:off x="4437" y="2078"/>
              <a:ext cx="1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-60 В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46" name="Rectangle 70"/>
            <p:cNvSpPr>
              <a:spLocks noChangeArrowheads="1"/>
            </p:cNvSpPr>
            <p:nvPr/>
          </p:nvSpPr>
          <p:spPr bwMode="auto">
            <a:xfrm>
              <a:off x="769" y="1777"/>
              <a:ext cx="17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-60 В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47" name="Rectangle 71"/>
            <p:cNvSpPr>
              <a:spLocks noChangeArrowheads="1"/>
            </p:cNvSpPr>
            <p:nvPr/>
          </p:nvSpPr>
          <p:spPr bwMode="auto">
            <a:xfrm>
              <a:off x="1435" y="2979"/>
              <a:ext cx="46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Rob=1000 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48" name="Rectangle 72"/>
            <p:cNvSpPr>
              <a:spLocks noChangeArrowheads="1"/>
            </p:cNvSpPr>
            <p:nvPr/>
          </p:nvSpPr>
          <p:spPr bwMode="auto">
            <a:xfrm>
              <a:off x="1435" y="3205"/>
              <a:ext cx="48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Roc=(0-65) 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49" name="Rectangle 73"/>
            <p:cNvSpPr>
              <a:spLocks noChangeArrowheads="1"/>
            </p:cNvSpPr>
            <p:nvPr/>
          </p:nvSpPr>
          <p:spPr bwMode="auto">
            <a:xfrm>
              <a:off x="3106" y="2979"/>
              <a:ext cx="62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Rib=(200-220) kОм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13450" name="Rectangle 74"/>
            <p:cNvSpPr>
              <a:spLocks noChangeArrowheads="1"/>
            </p:cNvSpPr>
            <p:nvPr/>
          </p:nvSpPr>
          <p:spPr bwMode="auto">
            <a:xfrm>
              <a:off x="3106" y="3205"/>
              <a:ext cx="6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Arial Cyr" pitchFamily="34" charset="0"/>
                </a:rPr>
                <a:t>Ric=(1150-1700) Ом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</p:grpSp>
    </p:spTree>
  </p:cSld>
  <p:clrMapOvr>
    <a:masterClrMapping/>
  </p:clrMapOvr>
  <p:transition spd="slow"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670050" y="292100"/>
            <a:ext cx="6416675" cy="473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/>
              <a:t>  Система СПАЙДЕР – источник эталонных данных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68313" y="346075"/>
            <a:ext cx="2876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 b="1"/>
              <a:t>ПРОФИТ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4027488" y="1031875"/>
          <a:ext cx="3929062" cy="4989513"/>
        </p:xfrm>
        <a:graphic>
          <a:graphicData uri="http://schemas.openxmlformats.org/presentationml/2006/ole">
            <p:oleObj spid="_x0000_s19459" name="Image" r:id="rId3" imgW="4800000" imgH="6095238" progId="Photoshop.Image.8">
              <p:embed/>
            </p:oleObj>
          </a:graphicData>
        </a:graphic>
      </p:graphicFrame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27088" y="1214438"/>
            <a:ext cx="2981325" cy="4784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ru-RU"/>
              <a:t>Подключение к сигнальным каналам</a:t>
            </a:r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en-US"/>
              <a:t>Генерация xDR </a:t>
            </a:r>
            <a:endParaRPr lang="ru-RU"/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ru-RU"/>
              <a:t>Анализ </a:t>
            </a:r>
            <a:r>
              <a:rPr lang="en-US"/>
              <a:t>VoIP</a:t>
            </a:r>
            <a:r>
              <a:rPr lang="ru-RU"/>
              <a:t> </a:t>
            </a:r>
            <a:br>
              <a:rPr lang="ru-RU"/>
            </a:br>
            <a:r>
              <a:rPr lang="ru-RU"/>
              <a:t>(</a:t>
            </a:r>
            <a:r>
              <a:rPr lang="en-US"/>
              <a:t>SIP</a:t>
            </a:r>
            <a:r>
              <a:rPr lang="ru-RU"/>
              <a:t>, Н.323) </a:t>
            </a:r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ru-RU"/>
              <a:t>Поддержка </a:t>
            </a:r>
            <a:r>
              <a:rPr lang="en-US"/>
              <a:t>Sigtran</a:t>
            </a:r>
            <a:r>
              <a:rPr lang="ru-RU"/>
              <a:t> </a:t>
            </a:r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ru-RU"/>
              <a:t>Подключение к </a:t>
            </a:r>
            <a:r>
              <a:rPr lang="en-US"/>
              <a:t>SDH/STM1</a:t>
            </a:r>
            <a:r>
              <a:rPr lang="ru-RU"/>
              <a:t>, ИКМ</a:t>
            </a:r>
            <a:r>
              <a:rPr lang="en-US"/>
              <a:t> </a:t>
            </a:r>
            <a:r>
              <a:rPr lang="ru-RU"/>
              <a:t>или  TCP/IP. </a:t>
            </a:r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0969CD"/>
              </a:buClr>
              <a:buSzPct val="90000"/>
              <a:buFont typeface="Wingdings" pitchFamily="2" charset="2"/>
              <a:buChar char="§"/>
            </a:pPr>
            <a:r>
              <a:rPr lang="ru-RU"/>
              <a:t>Поддержка </a:t>
            </a:r>
            <a:r>
              <a:rPr lang="en-US"/>
              <a:t>HSSL</a:t>
            </a:r>
            <a:endParaRPr lang="ru-RU"/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CC3300"/>
              </a:buClr>
              <a:buSzPct val="90000"/>
              <a:buFont typeface="Wingdings" pitchFamily="2" charset="2"/>
              <a:buNone/>
            </a:pPr>
            <a:endParaRPr lang="en-US"/>
          </a:p>
          <a:p>
            <a:pPr indent="266700">
              <a:lnSpc>
                <a:spcPct val="125000"/>
              </a:lnSpc>
              <a:spcBef>
                <a:spcPct val="30000"/>
              </a:spcBef>
              <a:buClr>
                <a:srgbClr val="CC3300"/>
              </a:buClr>
              <a:buSzPct val="90000"/>
              <a:buFont typeface="Wingdings" pitchFamily="2" charset="2"/>
              <a:buChar char="u"/>
            </a:pPr>
            <a:endParaRPr lang="en-US"/>
          </a:p>
        </p:txBody>
      </p:sp>
    </p:spTree>
  </p:cSld>
  <p:clrMapOvr>
    <a:masterClrMapping/>
  </p:clrMapOvr>
  <p:transition spd="slow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6019800" cy="457200"/>
          </a:xfrm>
        </p:spPr>
        <p:txBody>
          <a:bodyPr>
            <a:spAutoFit/>
          </a:bodyPr>
          <a:lstStyle/>
          <a:p>
            <a:pPr eaLnBrk="1" hangingPunct="1"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kumimoji="0"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позволяет Оператору сети:</a:t>
            </a:r>
          </a:p>
        </p:txBody>
      </p:sp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382000" cy="4416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Постоянно отслеживать и оперативно определять состояние элементов сети сигнализации</a:t>
            </a:r>
            <a:endParaRPr lang="ru-RU" sz="2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Трассировать прохождение сигнальной информации по заданным сигнальным маршрутам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Своевременно получать уведомление об аварийных ситуациях на удаленных узлах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Генерировать отчеты в табличной и графической формах по задаваемым пользователем параметрам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Сохранять сигнальные пакеты для последующего анализа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Собирать статистическую информацию в соответствии с рекомендациями ITU-T Q.751, Q.752 и генерировать отчеты 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Генерировать CDR</a:t>
            </a:r>
          </a:p>
        </p:txBody>
      </p:sp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utoUpdateAnimBg="0"/>
      <p:bldP spid="63795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5334000" cy="457200"/>
          </a:xfrm>
        </p:spPr>
        <p:txBody>
          <a:bodyPr>
            <a:spAutoFit/>
          </a:bodyPr>
          <a:lstStyle/>
          <a:p>
            <a:pPr eaLnBrk="1" hangingPunct="1"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kumimoji="0"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Функции системы</a:t>
            </a:r>
            <a:r>
              <a:rPr kumimoji="0"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Мониторинг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160338" y="1660525"/>
            <a:ext cx="42672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Графическое отображение структуры и состояния сети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Динамическое отображение (цветовая индикация) состояния пучков сигнальных звеньев</a:t>
            </a:r>
          </a:p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Вывод информации от нескольких удаленных модулей в одном окне</a:t>
            </a: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152400" y="4941888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15000"/>
              </a:spcAft>
              <a:buClr>
                <a:srgbClr val="0969CD"/>
              </a:buClr>
              <a:buFont typeface="Wingdings" pitchFamily="2" charset="2"/>
              <a:buChar char="§"/>
            </a:pPr>
            <a:r>
              <a:rPr lang="ru-RU" sz="2200"/>
              <a:t> Вывод информации от каждого удаленного модуля в отдельном окне</a:t>
            </a:r>
          </a:p>
        </p:txBody>
      </p:sp>
      <p:pic>
        <p:nvPicPr>
          <p:cNvPr id="638982" name="Picture 6" descr="cu-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536700"/>
            <a:ext cx="44958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75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6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autoUpdateAnimBg="0"/>
      <p:bldP spid="638980" grpId="0" autoUpdateAnimBg="0"/>
      <p:bldP spid="6389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263900" y="738188"/>
            <a:ext cx="52546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/>
              <a:t>  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200400" y="981075"/>
            <a:ext cx="5548313" cy="4549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r>
              <a:rPr lang="ru-RU"/>
              <a:t>Проверка правильности  и полноты данных, определяющих доходность бизнеса, в ключевых точках инфраструктуры.</a:t>
            </a:r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r>
              <a:rPr lang="ru-RU"/>
              <a:t>Интеллектуальная обработка данных для автоматизации бизнес-процессов и технологических процессов с целью ускорения возврата инвестиций. </a:t>
            </a:r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r>
              <a:rPr lang="ru-RU"/>
              <a:t>Обнаружение, классификация и корректировка бизнес-процессов, влияющих на полноту сбора и сохранности доходов.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09763" y="260350"/>
            <a:ext cx="5254625" cy="473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/>
              <a:t>Основные </a:t>
            </a:r>
            <a:r>
              <a:rPr lang="ru-RU" sz="2000" b="1"/>
              <a:t>возможности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2876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 b="1"/>
              <a:t>ПРОФИТ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2534" name="Object 2"/>
          <p:cNvGraphicFramePr>
            <a:graphicFrameLocks noChangeAspect="1"/>
          </p:cNvGraphicFramePr>
          <p:nvPr/>
        </p:nvGraphicFramePr>
        <p:xfrm>
          <a:off x="255588" y="1393825"/>
          <a:ext cx="2755900" cy="4279900"/>
        </p:xfrm>
        <a:graphic>
          <a:graphicData uri="http://schemas.openxmlformats.org/presentationml/2006/ole">
            <p:oleObj spid="_x0000_s22534" r:id="rId3" imgW="4216400" imgH="4330700" progId="Visio.Drawing.11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2339975" y="0"/>
            <a:ext cx="5254625" cy="612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>
                <a:solidFill>
                  <a:srgbClr val="C41317"/>
                </a:solidFill>
              </a:rPr>
              <a:t> </a:t>
            </a:r>
            <a:r>
              <a:rPr lang="ru-RU" sz="2800" b="1"/>
              <a:t> Потери Оператора</a:t>
            </a:r>
            <a:endParaRPr lang="ru-RU" sz="2000" b="1"/>
          </a:p>
        </p:txBody>
      </p:sp>
      <p:pic>
        <p:nvPicPr>
          <p:cNvPr id="23554" name="Picture 3" descr="Untitle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549275"/>
            <a:ext cx="904398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2732088" y="728663"/>
            <a:ext cx="5254625" cy="473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 b="1"/>
              <a:t>  </a:t>
            </a:r>
            <a:r>
              <a:rPr lang="en-US" sz="2000" b="1"/>
              <a:t>Revenue Assurance</a:t>
            </a:r>
            <a:endParaRPr lang="ru-RU" sz="2000" b="1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57188" y="3763963"/>
            <a:ext cx="3062287" cy="14652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Повышение эффективности </a:t>
            </a:r>
            <a:br>
              <a:rPr lang="ru-RU"/>
            </a:br>
            <a:r>
              <a:rPr lang="ru-RU"/>
              <a:t>использования ресурсов</a:t>
            </a:r>
          </a:p>
          <a:p>
            <a:r>
              <a:rPr lang="ru-RU"/>
              <a:t>Оптимизация маршрутизации (</a:t>
            </a:r>
            <a:r>
              <a:rPr lang="en-US"/>
              <a:t>LCR</a:t>
            </a:r>
            <a:r>
              <a:rPr lang="ru-RU"/>
              <a:t>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084888" y="1941513"/>
            <a:ext cx="24892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Уменьшение потерь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79425" y="2781300"/>
            <a:ext cx="17097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Увеличение </a:t>
            </a:r>
            <a:br>
              <a:rPr lang="ru-RU"/>
            </a:br>
            <a:r>
              <a:rPr lang="ru-RU"/>
              <a:t>прибыльности</a:t>
            </a:r>
          </a:p>
        </p:txBody>
      </p:sp>
      <p:sp>
        <p:nvSpPr>
          <p:cNvPr id="647174" name="AutoShape 6"/>
          <p:cNvSpPr>
            <a:spLocks noChangeArrowheads="1"/>
          </p:cNvSpPr>
          <p:nvPr/>
        </p:nvSpPr>
        <p:spPr bwMode="auto">
          <a:xfrm rot="3490074">
            <a:off x="3112294" y="2139157"/>
            <a:ext cx="2927350" cy="2062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A262B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091238" y="2565400"/>
            <a:ext cx="2801937" cy="2122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pitchFamily="2" charset="2"/>
              <a:buChar char="n"/>
            </a:pPr>
            <a:r>
              <a:rPr lang="ru-RU"/>
              <a:t> Выявление и предотвращение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pitchFamily="2" charset="2"/>
              <a:buChar char="n"/>
            </a:pPr>
            <a:r>
              <a:rPr lang="ru-RU"/>
              <a:t> мошенничества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pitchFamily="2" charset="2"/>
              <a:buChar char="n"/>
            </a:pPr>
            <a:r>
              <a:rPr lang="ru-RU"/>
              <a:t> увода трафика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pitchFamily="2" charset="2"/>
              <a:buChar char="n"/>
            </a:pPr>
            <a:r>
              <a:rPr lang="ru-RU"/>
              <a:t> ошибок тарификации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pitchFamily="2" charset="2"/>
              <a:buChar char="n"/>
            </a:pPr>
            <a:r>
              <a:rPr lang="ru-RU"/>
              <a:t> некорректных взаиморасчетов</a:t>
            </a:r>
          </a:p>
        </p:txBody>
      </p:sp>
      <p:sp>
        <p:nvSpPr>
          <p:cNvPr id="647176" name="AutoShape 8"/>
          <p:cNvSpPr>
            <a:spLocks noChangeArrowheads="1"/>
          </p:cNvSpPr>
          <p:nvPr/>
        </p:nvSpPr>
        <p:spPr bwMode="auto">
          <a:xfrm rot="-7302033">
            <a:off x="2480469" y="2604294"/>
            <a:ext cx="2930525" cy="205898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A262B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endParaRPr lang="ru-RU" dirty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E450C7-F561-4625-8780-5A8ED47C15F3}" type="slidenum">
              <a:rPr lang="ru-RU"/>
              <a:pPr/>
              <a:t>21</a:t>
            </a:fld>
            <a:endParaRPr lang="ru-RU"/>
          </a:p>
        </p:txBody>
      </p:sp>
      <p:pic>
        <p:nvPicPr>
          <p:cNvPr id="25604" name="Изображение 4" descr="Macintosh HD:Users:borisgoldstein:Library:Containers:com.apple.mail:Data:Library:Mail Downloads:47C85B19-777D-41BE-8ED2-E8BC4FCB359F:Диа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454025" y="908050"/>
            <a:ext cx="21621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/>
              <a:t>ВЕРИФИКАЦИЯ </a:t>
            </a:r>
            <a:br>
              <a:rPr lang="ru-RU"/>
            </a:br>
            <a:r>
              <a:rPr lang="ru-RU"/>
              <a:t>БИЛЛИНГА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359150" y="941388"/>
            <a:ext cx="5522913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Верификация биллинга, выявление потерянных </a:t>
            </a:r>
            <a:br>
              <a:rPr lang="ru-RU"/>
            </a:br>
            <a:r>
              <a:rPr lang="ru-RU"/>
              <a:t>и неправильно учтенных CDR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360738" y="3992563"/>
            <a:ext cx="5603875" cy="915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Выявление неучтенных и недогруженных транкгрупп, ошибок маршрутизации </a:t>
            </a:r>
            <a:br>
              <a:rPr lang="ru-RU"/>
            </a:br>
            <a:r>
              <a:rPr lang="ru-RU"/>
              <a:t>и фантомного трафика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375025" y="5180013"/>
            <a:ext cx="5573713" cy="915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Обнаружение убыточных для компании умышленных действий абонентов </a:t>
            </a:r>
            <a:br>
              <a:rPr lang="ru-RU"/>
            </a:br>
            <a:r>
              <a:rPr lang="ru-RU"/>
              <a:t>и операторов-партнеров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3360738" y="2857500"/>
            <a:ext cx="5567362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Формирование маршрутных таблиц на основании цены, качества, доступных ресурсов </a:t>
            </a:r>
            <a:br>
              <a:rPr lang="ru-RU"/>
            </a:br>
            <a:r>
              <a:rPr lang="ru-RU"/>
              <a:t>и объемов трафика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54025" y="1873250"/>
            <a:ext cx="2843213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МЕЖОПЕРАТОРСКИЙ </a:t>
            </a:r>
            <a:br>
              <a:rPr lang="ru-RU"/>
            </a:br>
            <a:r>
              <a:rPr lang="ru-RU"/>
              <a:t>БИЛЛИНГ 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41325" y="2878138"/>
            <a:ext cx="2640013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ОПТИМАЛЬНАЯ </a:t>
            </a:r>
            <a:br>
              <a:rPr lang="ru-RU"/>
            </a:br>
            <a:r>
              <a:rPr lang="ru-RU"/>
              <a:t>МАРШРУТИЗАЦИЯ 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52438" y="4000500"/>
            <a:ext cx="27908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ОПТИМИЗАЦИЯ </a:t>
            </a:r>
            <a:br>
              <a:rPr lang="ru-RU"/>
            </a:br>
            <a:r>
              <a:rPr lang="ru-RU"/>
              <a:t>ИСПОЛЬЗОВАНИЯ 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471488" y="5237163"/>
            <a:ext cx="260667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ФРОД-КОНТРОЛЬ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375025" y="1851025"/>
            <a:ext cx="550068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Сравнение счетов от встречных операторов </a:t>
            </a:r>
            <a:br>
              <a:rPr lang="ru-RU"/>
            </a:br>
            <a:r>
              <a:rPr lang="ru-RU"/>
              <a:t>с данными системы мониторинга 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468313" y="333375"/>
            <a:ext cx="2876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 b="1"/>
              <a:t>ПРОФИТ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63900" y="738188"/>
            <a:ext cx="52546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/>
              <a:t>  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200400" y="981075"/>
            <a:ext cx="3443288" cy="4581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r>
              <a:rPr lang="ru-RU"/>
              <a:t>Проверка правильности  и полноты данных, определяющих управление </a:t>
            </a:r>
            <a:r>
              <a:rPr lang="en-US"/>
              <a:t>EC</a:t>
            </a:r>
            <a:r>
              <a:rPr lang="ru-RU"/>
              <a:t>С</a:t>
            </a:r>
            <a:r>
              <a:rPr lang="en-US"/>
              <a:t> </a:t>
            </a:r>
            <a:r>
              <a:rPr lang="ru-RU"/>
              <a:t>РФ в ключевых точках инфраструктуры.</a:t>
            </a:r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pitchFamily="2" charset="2"/>
              <a:buChar char="n"/>
            </a:pPr>
            <a:r>
              <a:rPr lang="ru-RU"/>
              <a:t>Интеллектуальная обработка данных для автоматизации бизнес-процессов и технологических процессов с целью решения общегосударственных задач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09763" y="260350"/>
            <a:ext cx="5254625" cy="463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pitchFamily="2" charset="2"/>
              <a:buNone/>
            </a:pPr>
            <a:r>
              <a:rPr lang="ru-RU" sz="2000" b="1"/>
              <a:t>Инженерные аспекты 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27653" name="Object 2"/>
          <p:cNvGraphicFramePr>
            <a:graphicFrameLocks noChangeAspect="1"/>
          </p:cNvGraphicFramePr>
          <p:nvPr/>
        </p:nvGraphicFramePr>
        <p:xfrm>
          <a:off x="255588" y="1393825"/>
          <a:ext cx="2755900" cy="4279900"/>
        </p:xfrm>
        <a:graphic>
          <a:graphicData uri="http://schemas.openxmlformats.org/presentationml/2006/ole">
            <p:oleObj spid="_x0000_s27653" r:id="rId3" imgW="4216400" imgH="4330700" progId="Visio.Drawing.11">
              <p:embed/>
            </p:oleObj>
          </a:graphicData>
        </a:graphic>
      </p:graphicFrame>
      <p:pic>
        <p:nvPicPr>
          <p:cNvPr id="27654" name="Picture 40" descr="Cover СОР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650" y="1449388"/>
            <a:ext cx="24463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man\Desktop\avtoma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600075"/>
            <a:ext cx="4173537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algn="l" rotWithShape="0">
              <a:srgbClr val="808080">
                <a:alpha val="39999"/>
              </a:srgbClr>
            </a:outerShdw>
          </a:effectLst>
        </p:spPr>
      </p:pic>
      <p:pic>
        <p:nvPicPr>
          <p:cNvPr id="2051" name="Picture 3" descr="C:\Users\Roman\Desktop\avtomat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584200"/>
            <a:ext cx="4178300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algn="l" rotWithShape="0">
              <a:srgbClr val="80808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906463" y="1558925"/>
            <a:ext cx="12096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ТфОП</a:t>
            </a:r>
            <a:endParaRPr lang="en-US" sz="1400" b="1" i="1"/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0325" y="1558925"/>
            <a:ext cx="15589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СПС</a:t>
            </a:r>
            <a:endParaRPr lang="en-US" sz="1400" b="1" i="1"/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763713" y="1558925"/>
            <a:ext cx="12541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Интернет</a:t>
            </a:r>
            <a:endParaRPr lang="en-US" sz="1400" b="1" i="1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784475" y="1558925"/>
            <a:ext cx="9937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Видео</a:t>
            </a:r>
            <a:endParaRPr lang="en-US" sz="1400" b="1" i="1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708400" y="5445125"/>
            <a:ext cx="1582738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/>
              <a:t>Терминальное </a:t>
            </a:r>
          </a:p>
          <a:p>
            <a:pPr eaLnBrk="0" hangingPunct="0"/>
            <a:r>
              <a:rPr lang="ru-RU" sz="1400" b="1"/>
              <a:t>оборудование</a:t>
            </a:r>
            <a:br>
              <a:rPr lang="ru-RU" sz="1400" b="1"/>
            </a:br>
            <a:r>
              <a:rPr lang="ru-RU" sz="1400" b="1"/>
              <a:t> пользователей</a:t>
            </a:r>
            <a:endParaRPr lang="en-US" sz="1400" b="1"/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3563938" y="2924175"/>
            <a:ext cx="17176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Приложения</a:t>
            </a:r>
            <a:endParaRPr lang="en-US" sz="1400" b="1"/>
          </a:p>
        </p:txBody>
      </p:sp>
      <p:sp>
        <p:nvSpPr>
          <p:cNvPr id="752652" name="Line 12"/>
          <p:cNvSpPr>
            <a:spLocks noChangeShapeType="1"/>
          </p:cNvSpPr>
          <p:nvPr/>
        </p:nvSpPr>
        <p:spPr bwMode="auto">
          <a:xfrm>
            <a:off x="177800" y="2679700"/>
            <a:ext cx="86995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53" name="Line 13"/>
          <p:cNvSpPr>
            <a:spLocks noChangeShapeType="1"/>
          </p:cNvSpPr>
          <p:nvPr/>
        </p:nvSpPr>
        <p:spPr bwMode="auto">
          <a:xfrm>
            <a:off x="177800" y="3516313"/>
            <a:ext cx="8686800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54" name="Line 14"/>
          <p:cNvSpPr>
            <a:spLocks noChangeShapeType="1"/>
          </p:cNvSpPr>
          <p:nvPr/>
        </p:nvSpPr>
        <p:spPr bwMode="auto">
          <a:xfrm>
            <a:off x="177800" y="4378325"/>
            <a:ext cx="8656638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55" name="Line 15"/>
          <p:cNvSpPr>
            <a:spLocks noChangeShapeType="1"/>
          </p:cNvSpPr>
          <p:nvPr/>
        </p:nvSpPr>
        <p:spPr bwMode="auto">
          <a:xfrm>
            <a:off x="177800" y="5302250"/>
            <a:ext cx="8658225" cy="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9707" name="Group 16"/>
          <p:cNvGrpSpPr>
            <a:grpSpLocks/>
          </p:cNvGrpSpPr>
          <p:nvPr/>
        </p:nvGrpSpPr>
        <p:grpSpPr bwMode="auto">
          <a:xfrm>
            <a:off x="285750" y="1968500"/>
            <a:ext cx="3455988" cy="4302125"/>
            <a:chOff x="176" y="1360"/>
            <a:chExt cx="2720" cy="2710"/>
          </a:xfrm>
        </p:grpSpPr>
        <p:pic>
          <p:nvPicPr>
            <p:cNvPr id="29747" name="Picture 17" descr="thumb_plasma_compari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20" y="3494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8" name="Picture 18" descr="Sony VAIO FS660/W Laptop Compute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3" y="3494"/>
              <a:ext cx="72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749" name="Group 19"/>
            <p:cNvGrpSpPr>
              <a:grpSpLocks/>
            </p:cNvGrpSpPr>
            <p:nvPr/>
          </p:nvGrpSpPr>
          <p:grpSpPr bwMode="auto">
            <a:xfrm>
              <a:off x="681" y="3384"/>
              <a:ext cx="600" cy="674"/>
              <a:chOff x="976" y="3384"/>
              <a:chExt cx="600" cy="674"/>
            </a:xfrm>
          </p:grpSpPr>
          <p:pic>
            <p:nvPicPr>
              <p:cNvPr id="29759" name="Picture 20" descr="480IP-bl-th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6" y="3518"/>
                <a:ext cx="60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2661" name="Freeform 21"/>
              <p:cNvSpPr>
                <a:spLocks/>
              </p:cNvSpPr>
              <p:nvPr/>
            </p:nvSpPr>
            <p:spPr bwMode="auto">
              <a:xfrm>
                <a:off x="1272" y="3384"/>
                <a:ext cx="164" cy="296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4" y="280"/>
                  </a:cxn>
                  <a:cxn ang="0">
                    <a:pos x="148" y="448"/>
                  </a:cxn>
                  <a:cxn ang="0">
                    <a:pos x="28" y="696"/>
                  </a:cxn>
                </a:cxnLst>
                <a:rect l="0" t="0" r="r" b="b"/>
                <a:pathLst>
                  <a:path w="172" h="696">
                    <a:moveTo>
                      <a:pt x="172" y="0"/>
                    </a:moveTo>
                    <a:cubicBezTo>
                      <a:pt x="90" y="102"/>
                      <a:pt x="8" y="205"/>
                      <a:pt x="4" y="280"/>
                    </a:cubicBezTo>
                    <a:cubicBezTo>
                      <a:pt x="0" y="355"/>
                      <a:pt x="144" y="379"/>
                      <a:pt x="148" y="448"/>
                    </a:cubicBezTo>
                    <a:cubicBezTo>
                      <a:pt x="152" y="517"/>
                      <a:pt x="90" y="606"/>
                      <a:pt x="28" y="69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752662" name="Freeform 22"/>
            <p:cNvSpPr>
              <a:spLocks/>
            </p:cNvSpPr>
            <p:nvPr/>
          </p:nvSpPr>
          <p:spPr bwMode="auto">
            <a:xfrm>
              <a:off x="1757" y="3400"/>
              <a:ext cx="51" cy="18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4" y="280"/>
                </a:cxn>
                <a:cxn ang="0">
                  <a:pos x="148" y="448"/>
                </a:cxn>
                <a:cxn ang="0">
                  <a:pos x="28" y="696"/>
                </a:cxn>
              </a:cxnLst>
              <a:rect l="0" t="0" r="r" b="b"/>
              <a:pathLst>
                <a:path w="172" h="696">
                  <a:moveTo>
                    <a:pt x="172" y="0"/>
                  </a:moveTo>
                  <a:cubicBezTo>
                    <a:pt x="90" y="102"/>
                    <a:pt x="8" y="205"/>
                    <a:pt x="4" y="280"/>
                  </a:cubicBezTo>
                  <a:cubicBezTo>
                    <a:pt x="0" y="355"/>
                    <a:pt x="144" y="379"/>
                    <a:pt x="148" y="448"/>
                  </a:cubicBezTo>
                  <a:cubicBezTo>
                    <a:pt x="152" y="517"/>
                    <a:pt x="90" y="606"/>
                    <a:pt x="28" y="69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52663" name="Freeform 23"/>
            <p:cNvSpPr>
              <a:spLocks/>
            </p:cNvSpPr>
            <p:nvPr/>
          </p:nvSpPr>
          <p:spPr bwMode="auto">
            <a:xfrm>
              <a:off x="2500" y="3392"/>
              <a:ext cx="52" cy="184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4" y="280"/>
                </a:cxn>
                <a:cxn ang="0">
                  <a:pos x="148" y="448"/>
                </a:cxn>
                <a:cxn ang="0">
                  <a:pos x="28" y="696"/>
                </a:cxn>
              </a:cxnLst>
              <a:rect l="0" t="0" r="r" b="b"/>
              <a:pathLst>
                <a:path w="172" h="696">
                  <a:moveTo>
                    <a:pt x="172" y="0"/>
                  </a:moveTo>
                  <a:cubicBezTo>
                    <a:pt x="90" y="102"/>
                    <a:pt x="8" y="205"/>
                    <a:pt x="4" y="280"/>
                  </a:cubicBezTo>
                  <a:cubicBezTo>
                    <a:pt x="0" y="355"/>
                    <a:pt x="144" y="379"/>
                    <a:pt x="148" y="448"/>
                  </a:cubicBezTo>
                  <a:cubicBezTo>
                    <a:pt x="152" y="517"/>
                    <a:pt x="90" y="606"/>
                    <a:pt x="28" y="69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29752" name="Group 24"/>
            <p:cNvGrpSpPr>
              <a:grpSpLocks/>
            </p:cNvGrpSpPr>
            <p:nvPr/>
          </p:nvGrpSpPr>
          <p:grpSpPr bwMode="auto">
            <a:xfrm>
              <a:off x="215" y="3393"/>
              <a:ext cx="324" cy="636"/>
              <a:chOff x="1890" y="3384"/>
              <a:chExt cx="324" cy="636"/>
            </a:xfrm>
          </p:grpSpPr>
          <p:pic>
            <p:nvPicPr>
              <p:cNvPr id="29757" name="Picture 25" descr="Motorola ROKR Cell Phon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890" y="3510"/>
                <a:ext cx="324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2666" name="Freeform 26"/>
              <p:cNvSpPr>
                <a:spLocks/>
              </p:cNvSpPr>
              <p:nvPr/>
            </p:nvSpPr>
            <p:spPr bwMode="auto">
              <a:xfrm>
                <a:off x="2040" y="3384"/>
                <a:ext cx="52" cy="184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4" y="280"/>
                  </a:cxn>
                  <a:cxn ang="0">
                    <a:pos x="148" y="448"/>
                  </a:cxn>
                  <a:cxn ang="0">
                    <a:pos x="28" y="696"/>
                  </a:cxn>
                </a:cxnLst>
                <a:rect l="0" t="0" r="r" b="b"/>
                <a:pathLst>
                  <a:path w="172" h="696">
                    <a:moveTo>
                      <a:pt x="172" y="0"/>
                    </a:moveTo>
                    <a:cubicBezTo>
                      <a:pt x="90" y="102"/>
                      <a:pt x="8" y="205"/>
                      <a:pt x="4" y="280"/>
                    </a:cubicBezTo>
                    <a:cubicBezTo>
                      <a:pt x="0" y="355"/>
                      <a:pt x="144" y="379"/>
                      <a:pt x="148" y="448"/>
                    </a:cubicBezTo>
                    <a:cubicBezTo>
                      <a:pt x="152" y="517"/>
                      <a:pt x="90" y="606"/>
                      <a:pt x="28" y="69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752667" name="AutoShape 27"/>
            <p:cNvSpPr>
              <a:spLocks noChangeArrowheads="1"/>
            </p:cNvSpPr>
            <p:nvPr/>
          </p:nvSpPr>
          <p:spPr bwMode="auto">
            <a:xfrm>
              <a:off x="884" y="1360"/>
              <a:ext cx="456" cy="2024"/>
            </a:xfrm>
            <a:prstGeom prst="can">
              <a:avLst>
                <a:gd name="adj" fmla="val 27269"/>
              </a:avLst>
            </a:prstGeom>
            <a:solidFill>
              <a:srgbClr val="FFFF99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52668" name="AutoShape 28"/>
            <p:cNvSpPr>
              <a:spLocks noChangeArrowheads="1"/>
            </p:cNvSpPr>
            <p:nvPr/>
          </p:nvSpPr>
          <p:spPr bwMode="auto">
            <a:xfrm>
              <a:off x="1594" y="1360"/>
              <a:ext cx="456" cy="2024"/>
            </a:xfrm>
            <a:prstGeom prst="can">
              <a:avLst>
                <a:gd name="adj" fmla="val 27269"/>
              </a:avLst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52669" name="AutoShape 29"/>
            <p:cNvSpPr>
              <a:spLocks noChangeArrowheads="1"/>
            </p:cNvSpPr>
            <p:nvPr/>
          </p:nvSpPr>
          <p:spPr bwMode="auto">
            <a:xfrm>
              <a:off x="2304" y="1360"/>
              <a:ext cx="456" cy="2024"/>
            </a:xfrm>
            <a:prstGeom prst="can">
              <a:avLst>
                <a:gd name="adj" fmla="val 27269"/>
              </a:avLst>
            </a:prstGeom>
            <a:solidFill>
              <a:srgbClr val="3399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752670" name="AutoShape 30"/>
            <p:cNvSpPr>
              <a:spLocks noChangeArrowheads="1"/>
            </p:cNvSpPr>
            <p:nvPr/>
          </p:nvSpPr>
          <p:spPr bwMode="auto">
            <a:xfrm>
              <a:off x="176" y="1360"/>
              <a:ext cx="456" cy="2024"/>
            </a:xfrm>
            <a:prstGeom prst="can">
              <a:avLst>
                <a:gd name="adj" fmla="val 27269"/>
              </a:avLst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pic>
        <p:nvPicPr>
          <p:cNvPr id="29708" name="Picture 31" descr="thumb_plasma_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25" y="5384800"/>
            <a:ext cx="7318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32" descr="Sony VAIO FS660/W Laptop Compu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384800"/>
            <a:ext cx="914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33" descr="480IP-bl-t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4213" y="5480050"/>
            <a:ext cx="76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34" descr="Motorola ROKR Cell Phon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5424488"/>
            <a:ext cx="4111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75" name="Freeform 35"/>
          <p:cNvSpPr>
            <a:spLocks/>
          </p:cNvSpPr>
          <p:nvPr/>
        </p:nvSpPr>
        <p:spPr bwMode="auto">
          <a:xfrm>
            <a:off x="6140450" y="5267325"/>
            <a:ext cx="207963" cy="469900"/>
          </a:xfrm>
          <a:custGeom>
            <a:avLst/>
            <a:gdLst/>
            <a:ahLst/>
            <a:cxnLst>
              <a:cxn ang="0">
                <a:pos x="172" y="0"/>
              </a:cxn>
              <a:cxn ang="0">
                <a:pos x="4" y="280"/>
              </a:cxn>
              <a:cxn ang="0">
                <a:pos x="148" y="448"/>
              </a:cxn>
              <a:cxn ang="0">
                <a:pos x="28" y="696"/>
              </a:cxn>
            </a:cxnLst>
            <a:rect l="0" t="0" r="r" b="b"/>
            <a:pathLst>
              <a:path w="172" h="696">
                <a:moveTo>
                  <a:pt x="172" y="0"/>
                </a:moveTo>
                <a:cubicBezTo>
                  <a:pt x="90" y="102"/>
                  <a:pt x="8" y="205"/>
                  <a:pt x="4" y="280"/>
                </a:cubicBezTo>
                <a:cubicBezTo>
                  <a:pt x="0" y="355"/>
                  <a:pt x="144" y="379"/>
                  <a:pt x="148" y="448"/>
                </a:cubicBezTo>
                <a:cubicBezTo>
                  <a:pt x="152" y="517"/>
                  <a:pt x="90" y="606"/>
                  <a:pt x="28" y="6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76" name="Freeform 36"/>
          <p:cNvSpPr>
            <a:spLocks/>
          </p:cNvSpPr>
          <p:nvPr/>
        </p:nvSpPr>
        <p:spPr bwMode="auto">
          <a:xfrm>
            <a:off x="7191375" y="5235575"/>
            <a:ext cx="66675" cy="292100"/>
          </a:xfrm>
          <a:custGeom>
            <a:avLst/>
            <a:gdLst/>
            <a:ahLst/>
            <a:cxnLst>
              <a:cxn ang="0">
                <a:pos x="172" y="0"/>
              </a:cxn>
              <a:cxn ang="0">
                <a:pos x="4" y="280"/>
              </a:cxn>
              <a:cxn ang="0">
                <a:pos x="148" y="448"/>
              </a:cxn>
              <a:cxn ang="0">
                <a:pos x="28" y="696"/>
              </a:cxn>
            </a:cxnLst>
            <a:rect l="0" t="0" r="r" b="b"/>
            <a:pathLst>
              <a:path w="172" h="696">
                <a:moveTo>
                  <a:pt x="172" y="0"/>
                </a:moveTo>
                <a:cubicBezTo>
                  <a:pt x="90" y="102"/>
                  <a:pt x="8" y="205"/>
                  <a:pt x="4" y="280"/>
                </a:cubicBezTo>
                <a:cubicBezTo>
                  <a:pt x="0" y="355"/>
                  <a:pt x="144" y="379"/>
                  <a:pt x="148" y="448"/>
                </a:cubicBezTo>
                <a:cubicBezTo>
                  <a:pt x="152" y="517"/>
                  <a:pt x="90" y="606"/>
                  <a:pt x="28" y="6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77" name="Freeform 37"/>
          <p:cNvSpPr>
            <a:spLocks/>
          </p:cNvSpPr>
          <p:nvPr/>
        </p:nvSpPr>
        <p:spPr bwMode="auto">
          <a:xfrm>
            <a:off x="8107363" y="5099050"/>
            <a:ext cx="96837" cy="425450"/>
          </a:xfrm>
          <a:custGeom>
            <a:avLst/>
            <a:gdLst/>
            <a:ahLst/>
            <a:cxnLst>
              <a:cxn ang="0">
                <a:pos x="172" y="0"/>
              </a:cxn>
              <a:cxn ang="0">
                <a:pos x="4" y="280"/>
              </a:cxn>
              <a:cxn ang="0">
                <a:pos x="148" y="448"/>
              </a:cxn>
              <a:cxn ang="0">
                <a:pos x="28" y="696"/>
              </a:cxn>
            </a:cxnLst>
            <a:rect l="0" t="0" r="r" b="b"/>
            <a:pathLst>
              <a:path w="172" h="696">
                <a:moveTo>
                  <a:pt x="172" y="0"/>
                </a:moveTo>
                <a:cubicBezTo>
                  <a:pt x="90" y="102"/>
                  <a:pt x="8" y="205"/>
                  <a:pt x="4" y="280"/>
                </a:cubicBezTo>
                <a:cubicBezTo>
                  <a:pt x="0" y="355"/>
                  <a:pt x="144" y="379"/>
                  <a:pt x="148" y="448"/>
                </a:cubicBezTo>
                <a:cubicBezTo>
                  <a:pt x="152" y="517"/>
                  <a:pt x="90" y="606"/>
                  <a:pt x="28" y="6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78" name="Freeform 38"/>
          <p:cNvSpPr>
            <a:spLocks/>
          </p:cNvSpPr>
          <p:nvPr/>
        </p:nvSpPr>
        <p:spPr bwMode="auto">
          <a:xfrm>
            <a:off x="5448300" y="5224463"/>
            <a:ext cx="65088" cy="292100"/>
          </a:xfrm>
          <a:custGeom>
            <a:avLst/>
            <a:gdLst/>
            <a:ahLst/>
            <a:cxnLst>
              <a:cxn ang="0">
                <a:pos x="172" y="0"/>
              </a:cxn>
              <a:cxn ang="0">
                <a:pos x="4" y="280"/>
              </a:cxn>
              <a:cxn ang="0">
                <a:pos x="148" y="448"/>
              </a:cxn>
              <a:cxn ang="0">
                <a:pos x="28" y="696"/>
              </a:cxn>
            </a:cxnLst>
            <a:rect l="0" t="0" r="r" b="b"/>
            <a:pathLst>
              <a:path w="172" h="696">
                <a:moveTo>
                  <a:pt x="172" y="0"/>
                </a:moveTo>
                <a:cubicBezTo>
                  <a:pt x="90" y="102"/>
                  <a:pt x="8" y="205"/>
                  <a:pt x="4" y="280"/>
                </a:cubicBezTo>
                <a:cubicBezTo>
                  <a:pt x="0" y="355"/>
                  <a:pt x="144" y="379"/>
                  <a:pt x="148" y="448"/>
                </a:cubicBezTo>
                <a:cubicBezTo>
                  <a:pt x="152" y="517"/>
                  <a:pt x="90" y="606"/>
                  <a:pt x="28" y="69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79" name="Line 39"/>
          <p:cNvSpPr>
            <a:spLocks noChangeShapeType="1"/>
          </p:cNvSpPr>
          <p:nvPr/>
        </p:nvSpPr>
        <p:spPr bwMode="auto">
          <a:xfrm flipH="1">
            <a:off x="5418138" y="2400300"/>
            <a:ext cx="693737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0" name="Line 40"/>
          <p:cNvSpPr>
            <a:spLocks noChangeShapeType="1"/>
          </p:cNvSpPr>
          <p:nvPr/>
        </p:nvSpPr>
        <p:spPr bwMode="auto">
          <a:xfrm>
            <a:off x="6378575" y="2400300"/>
            <a:ext cx="0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1" name="Line 41"/>
          <p:cNvSpPr>
            <a:spLocks noChangeShapeType="1"/>
          </p:cNvSpPr>
          <p:nvPr/>
        </p:nvSpPr>
        <p:spPr bwMode="auto">
          <a:xfrm>
            <a:off x="7278688" y="2371725"/>
            <a:ext cx="7937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2" name="Line 42"/>
          <p:cNvSpPr>
            <a:spLocks noChangeShapeType="1"/>
          </p:cNvSpPr>
          <p:nvPr/>
        </p:nvSpPr>
        <p:spPr bwMode="auto">
          <a:xfrm>
            <a:off x="7705725" y="2400300"/>
            <a:ext cx="479425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3" name="Line 43"/>
          <p:cNvSpPr>
            <a:spLocks noChangeShapeType="1"/>
          </p:cNvSpPr>
          <p:nvPr/>
        </p:nvSpPr>
        <p:spPr bwMode="auto">
          <a:xfrm flipH="1" flipV="1">
            <a:off x="5410200" y="3219450"/>
            <a:ext cx="693738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4" name="Line 44"/>
          <p:cNvSpPr>
            <a:spLocks noChangeShapeType="1"/>
          </p:cNvSpPr>
          <p:nvPr/>
        </p:nvSpPr>
        <p:spPr bwMode="auto">
          <a:xfrm flipV="1">
            <a:off x="6370638" y="3219450"/>
            <a:ext cx="0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5" name="Line 45"/>
          <p:cNvSpPr>
            <a:spLocks noChangeShapeType="1"/>
          </p:cNvSpPr>
          <p:nvPr/>
        </p:nvSpPr>
        <p:spPr bwMode="auto">
          <a:xfrm flipV="1">
            <a:off x="7270750" y="3190875"/>
            <a:ext cx="7938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6" name="Line 46"/>
          <p:cNvSpPr>
            <a:spLocks noChangeShapeType="1"/>
          </p:cNvSpPr>
          <p:nvPr/>
        </p:nvSpPr>
        <p:spPr bwMode="auto">
          <a:xfrm flipV="1">
            <a:off x="7697788" y="3219450"/>
            <a:ext cx="481012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7" name="Line 47"/>
          <p:cNvSpPr>
            <a:spLocks noChangeShapeType="1"/>
          </p:cNvSpPr>
          <p:nvPr/>
        </p:nvSpPr>
        <p:spPr bwMode="auto">
          <a:xfrm flipV="1">
            <a:off x="6310313" y="4038600"/>
            <a:ext cx="0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8" name="Line 48"/>
          <p:cNvSpPr>
            <a:spLocks noChangeShapeType="1"/>
          </p:cNvSpPr>
          <p:nvPr/>
        </p:nvSpPr>
        <p:spPr bwMode="auto">
          <a:xfrm flipV="1">
            <a:off x="7210425" y="4010025"/>
            <a:ext cx="6350" cy="561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89" name="AutoShape 49"/>
          <p:cNvSpPr>
            <a:spLocks noChangeArrowheads="1"/>
          </p:cNvSpPr>
          <p:nvPr/>
        </p:nvSpPr>
        <p:spPr bwMode="auto">
          <a:xfrm>
            <a:off x="6108700" y="2740025"/>
            <a:ext cx="579438" cy="746125"/>
          </a:xfrm>
          <a:prstGeom prst="can">
            <a:avLst>
              <a:gd name="adj" fmla="val 34409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0" name="AutoShape 50"/>
          <p:cNvSpPr>
            <a:spLocks noChangeArrowheads="1"/>
          </p:cNvSpPr>
          <p:nvPr/>
        </p:nvSpPr>
        <p:spPr bwMode="auto">
          <a:xfrm>
            <a:off x="5105400" y="4448175"/>
            <a:ext cx="3309938" cy="790575"/>
          </a:xfrm>
          <a:prstGeom prst="can">
            <a:avLst>
              <a:gd name="adj" fmla="val 36000"/>
            </a:avLst>
          </a:prstGeom>
          <a:gradFill rotWithShape="1">
            <a:gsLst>
              <a:gs pos="0">
                <a:schemeClr val="folHlink"/>
              </a:gs>
              <a:gs pos="100000">
                <a:srgbClr val="3399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1" name="AutoShape 51"/>
          <p:cNvSpPr>
            <a:spLocks noChangeArrowheads="1"/>
          </p:cNvSpPr>
          <p:nvPr/>
        </p:nvSpPr>
        <p:spPr bwMode="auto">
          <a:xfrm>
            <a:off x="5162550" y="2759075"/>
            <a:ext cx="579438" cy="746125"/>
          </a:xfrm>
          <a:prstGeom prst="can">
            <a:avLst>
              <a:gd name="adj" fmla="val 34409"/>
            </a:avLst>
          </a:prstGeom>
          <a:solidFill>
            <a:srgbClr val="FF9933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2" name="AutoShape 52"/>
          <p:cNvSpPr>
            <a:spLocks noChangeArrowheads="1"/>
          </p:cNvSpPr>
          <p:nvPr/>
        </p:nvSpPr>
        <p:spPr bwMode="auto">
          <a:xfrm>
            <a:off x="7015163" y="2749550"/>
            <a:ext cx="579437" cy="746125"/>
          </a:xfrm>
          <a:prstGeom prst="can">
            <a:avLst>
              <a:gd name="adj" fmla="val 34409"/>
            </a:avLst>
          </a:prstGeom>
          <a:solidFill>
            <a:srgbClr val="00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3" name="AutoShape 53"/>
          <p:cNvSpPr>
            <a:spLocks noChangeArrowheads="1"/>
          </p:cNvSpPr>
          <p:nvPr/>
        </p:nvSpPr>
        <p:spPr bwMode="auto">
          <a:xfrm>
            <a:off x="7877175" y="2749550"/>
            <a:ext cx="579438" cy="746125"/>
          </a:xfrm>
          <a:prstGeom prst="can">
            <a:avLst>
              <a:gd name="adj" fmla="val 34409"/>
            </a:avLst>
          </a:prstGeom>
          <a:solidFill>
            <a:srgbClr val="33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4" name="AutoShape 54"/>
          <p:cNvSpPr>
            <a:spLocks noChangeArrowheads="1"/>
          </p:cNvSpPr>
          <p:nvPr/>
        </p:nvSpPr>
        <p:spPr bwMode="auto">
          <a:xfrm>
            <a:off x="5075238" y="3590925"/>
            <a:ext cx="3308350" cy="752475"/>
          </a:xfrm>
          <a:prstGeom prst="can">
            <a:avLst>
              <a:gd name="adj" fmla="val 36000"/>
            </a:avLst>
          </a:prstGeom>
          <a:gradFill rotWithShape="1">
            <a:gsLst>
              <a:gs pos="0">
                <a:schemeClr val="folHlink"/>
              </a:gs>
              <a:gs pos="100000">
                <a:srgbClr val="3399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5" name="AutoShape 55"/>
          <p:cNvSpPr>
            <a:spLocks noChangeArrowheads="1"/>
          </p:cNvSpPr>
          <p:nvPr/>
        </p:nvSpPr>
        <p:spPr bwMode="auto">
          <a:xfrm>
            <a:off x="5105400" y="1905000"/>
            <a:ext cx="3309938" cy="752475"/>
          </a:xfrm>
          <a:prstGeom prst="can">
            <a:avLst>
              <a:gd name="adj" fmla="val 36000"/>
            </a:avLst>
          </a:prstGeom>
          <a:gradFill rotWithShape="1">
            <a:gsLst>
              <a:gs pos="0">
                <a:schemeClr val="folHlink"/>
              </a:gs>
              <a:gs pos="100000">
                <a:srgbClr val="3399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6" name="AutoShape 56"/>
          <p:cNvSpPr>
            <a:spLocks noChangeArrowheads="1"/>
          </p:cNvSpPr>
          <p:nvPr/>
        </p:nvSpPr>
        <p:spPr bwMode="auto">
          <a:xfrm>
            <a:off x="3811588" y="4221163"/>
            <a:ext cx="1016000" cy="406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7" name="AutoShape 57"/>
          <p:cNvSpPr>
            <a:spLocks noChangeArrowheads="1"/>
          </p:cNvSpPr>
          <p:nvPr/>
        </p:nvSpPr>
        <p:spPr bwMode="auto">
          <a:xfrm>
            <a:off x="3779838" y="3284538"/>
            <a:ext cx="1016000" cy="406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52698" name="AutoShape 58"/>
          <p:cNvSpPr>
            <a:spLocks noChangeArrowheads="1"/>
          </p:cNvSpPr>
          <p:nvPr/>
        </p:nvSpPr>
        <p:spPr bwMode="auto">
          <a:xfrm>
            <a:off x="3811588" y="2493963"/>
            <a:ext cx="1016000" cy="406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66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736" name="Text Box 59"/>
          <p:cNvSpPr txBox="1">
            <a:spLocks noChangeArrowheads="1"/>
          </p:cNvSpPr>
          <p:nvPr/>
        </p:nvSpPr>
        <p:spPr bwMode="auto">
          <a:xfrm>
            <a:off x="5724525" y="1557338"/>
            <a:ext cx="12096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i="1"/>
              <a:t>VoIP</a:t>
            </a:r>
          </a:p>
        </p:txBody>
      </p:sp>
      <p:sp>
        <p:nvSpPr>
          <p:cNvPr id="29737" name="Text Box 60"/>
          <p:cNvSpPr txBox="1">
            <a:spLocks noChangeArrowheads="1"/>
          </p:cNvSpPr>
          <p:nvPr/>
        </p:nvSpPr>
        <p:spPr bwMode="auto">
          <a:xfrm>
            <a:off x="4787900" y="1412875"/>
            <a:ext cx="142557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Мобильная связь</a:t>
            </a:r>
            <a:endParaRPr lang="en-US" sz="1400" b="1" i="1"/>
          </a:p>
        </p:txBody>
      </p:sp>
      <p:sp>
        <p:nvSpPr>
          <p:cNvPr id="29738" name="Text Box 61"/>
          <p:cNvSpPr txBox="1">
            <a:spLocks noChangeArrowheads="1"/>
          </p:cNvSpPr>
          <p:nvPr/>
        </p:nvSpPr>
        <p:spPr bwMode="auto">
          <a:xfrm>
            <a:off x="6443663" y="1484313"/>
            <a:ext cx="1584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Мультимедиа</a:t>
            </a:r>
            <a:endParaRPr lang="en-US" sz="1400" b="1" i="1"/>
          </a:p>
        </p:txBody>
      </p:sp>
      <p:sp>
        <p:nvSpPr>
          <p:cNvPr id="29739" name="Text Box 62"/>
          <p:cNvSpPr txBox="1">
            <a:spLocks noChangeArrowheads="1"/>
          </p:cNvSpPr>
          <p:nvPr/>
        </p:nvSpPr>
        <p:spPr bwMode="auto">
          <a:xfrm>
            <a:off x="7826375" y="1557338"/>
            <a:ext cx="9937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 i="1"/>
              <a:t>Видео</a:t>
            </a:r>
            <a:endParaRPr lang="en-US" sz="1400" b="1" i="1"/>
          </a:p>
        </p:txBody>
      </p:sp>
      <p:sp>
        <p:nvSpPr>
          <p:cNvPr id="29740" name="Rectangle 66"/>
          <p:cNvSpPr>
            <a:spLocks noChangeArrowheads="1"/>
          </p:cNvSpPr>
          <p:nvPr/>
        </p:nvSpPr>
        <p:spPr bwMode="auto">
          <a:xfrm>
            <a:off x="539750" y="836613"/>
            <a:ext cx="1763713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i="1">
                <a:solidFill>
                  <a:schemeClr val="folHlink"/>
                </a:solidFill>
              </a:rPr>
              <a:t> </a:t>
            </a:r>
            <a:r>
              <a:rPr lang="ru-RU" sz="3200" i="1" u="sng"/>
              <a:t>20</a:t>
            </a:r>
            <a:r>
              <a:rPr lang="en-US" sz="3200" i="1" u="sng"/>
              <a:t>1</a:t>
            </a:r>
            <a:r>
              <a:rPr lang="ru-RU" sz="3200" i="1" u="sng"/>
              <a:t>5 г.</a:t>
            </a:r>
            <a:endParaRPr lang="en-US" sz="3200" i="1" u="sng"/>
          </a:p>
        </p:txBody>
      </p:sp>
      <p:sp>
        <p:nvSpPr>
          <p:cNvPr id="29741" name="Rectangle 67"/>
          <p:cNvSpPr>
            <a:spLocks noChangeArrowheads="1"/>
          </p:cNvSpPr>
          <p:nvPr/>
        </p:nvSpPr>
        <p:spPr bwMode="auto">
          <a:xfrm>
            <a:off x="6516688" y="836613"/>
            <a:ext cx="162877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i="1" u="sng"/>
              <a:t>2021 г.</a:t>
            </a:r>
          </a:p>
        </p:txBody>
      </p:sp>
      <p:sp>
        <p:nvSpPr>
          <p:cNvPr id="29742" name="Rectangle 68"/>
          <p:cNvSpPr>
            <a:spLocks noChangeArrowheads="1"/>
          </p:cNvSpPr>
          <p:nvPr/>
        </p:nvSpPr>
        <p:spPr bwMode="auto">
          <a:xfrm>
            <a:off x="3492500" y="788988"/>
            <a:ext cx="162877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3200" i="1" u="sng"/>
              <a:t>2019 г.</a:t>
            </a:r>
          </a:p>
        </p:txBody>
      </p:sp>
      <p:sp>
        <p:nvSpPr>
          <p:cNvPr id="297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73025"/>
            <a:ext cx="9036050" cy="908050"/>
          </a:xfrm>
        </p:spPr>
        <p:txBody>
          <a:bodyPr/>
          <a:lstStyle/>
          <a:p>
            <a:pPr algn="ctr" eaLnBrk="1" hangingPunct="1"/>
            <a:r>
              <a:rPr kumimoji="0" lang="ru-RU" sz="4600" smtClean="0">
                <a:cs typeface="Arial" pitchFamily="34" charset="0"/>
              </a:rPr>
              <a:t>Специальные дисциплины:</a:t>
            </a:r>
            <a:r>
              <a:rPr kumimoji="0" lang="ru-RU" sz="5400" b="1" smtClean="0">
                <a:cs typeface="Arial" pitchFamily="34" charset="0"/>
              </a:rPr>
              <a:t> </a:t>
            </a:r>
            <a:endParaRPr kumimoji="0" lang="en-US" sz="5400" b="1" smtClean="0">
              <a:cs typeface="Arial" pitchFamily="34" charset="0"/>
            </a:endParaRPr>
          </a:p>
        </p:txBody>
      </p:sp>
      <p:sp>
        <p:nvSpPr>
          <p:cNvPr id="29744" name="Text Box 8"/>
          <p:cNvSpPr txBox="1">
            <a:spLocks noChangeArrowheads="1"/>
          </p:cNvSpPr>
          <p:nvPr/>
        </p:nvSpPr>
        <p:spPr bwMode="auto">
          <a:xfrm>
            <a:off x="3548063" y="4581525"/>
            <a:ext cx="1744662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Коммутация и транспорт</a:t>
            </a:r>
            <a:endParaRPr lang="en-US" sz="1400" b="1"/>
          </a:p>
        </p:txBody>
      </p:sp>
      <p:sp>
        <p:nvSpPr>
          <p:cNvPr id="29745" name="Text Box 9"/>
          <p:cNvSpPr txBox="1">
            <a:spLocks noChangeArrowheads="1"/>
          </p:cNvSpPr>
          <p:nvPr/>
        </p:nvSpPr>
        <p:spPr bwMode="auto">
          <a:xfrm>
            <a:off x="3578225" y="3603625"/>
            <a:ext cx="2217738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Управление </a:t>
            </a:r>
            <a:br>
              <a:rPr lang="ru-RU" sz="1400" b="1"/>
            </a:br>
            <a:r>
              <a:rPr lang="ru-RU" sz="1400" b="1"/>
              <a:t>сеансами связи</a:t>
            </a:r>
            <a:endParaRPr lang="en-US" sz="1400" b="1"/>
          </a:p>
        </p:txBody>
      </p:sp>
      <p:sp>
        <p:nvSpPr>
          <p:cNvPr id="29746" name="Text Box 11"/>
          <p:cNvSpPr txBox="1">
            <a:spLocks noChangeArrowheads="1"/>
          </p:cNvSpPr>
          <p:nvPr/>
        </p:nvSpPr>
        <p:spPr bwMode="auto">
          <a:xfrm>
            <a:off x="3563938" y="2060575"/>
            <a:ext cx="20161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Управление</a:t>
            </a:r>
            <a:br>
              <a:rPr lang="ru-RU" sz="1400" b="1"/>
            </a:br>
            <a:r>
              <a:rPr lang="ru-RU" sz="1400" b="1"/>
              <a:t> сетью</a:t>
            </a:r>
            <a:endParaRPr lang="en-US" sz="1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900113" y="404813"/>
            <a:ext cx="423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3200">
                <a:latin typeface="Arial Cyr" pitchFamily="34" charset="0"/>
              </a:rPr>
              <a:t>Концепция </a:t>
            </a:r>
            <a:r>
              <a:rPr lang="en-US" sz="3200">
                <a:latin typeface="Arial Cyr" pitchFamily="34" charset="0"/>
              </a:rPr>
              <a:t>TMN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 Cyr" pitchFamily="34" charset="0"/>
            </a:endParaRPr>
          </a:p>
        </p:txBody>
      </p:sp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1258888" y="1412875"/>
            <a:ext cx="7077075" cy="4033838"/>
            <a:chOff x="651" y="1126"/>
            <a:chExt cx="4458" cy="2541"/>
          </a:xfrm>
        </p:grpSpPr>
        <p:grpSp>
          <p:nvGrpSpPr>
            <p:cNvPr id="7171" name="Group 2"/>
            <p:cNvGrpSpPr>
              <a:grpSpLocks/>
            </p:cNvGrpSpPr>
            <p:nvPr/>
          </p:nvGrpSpPr>
          <p:grpSpPr bwMode="auto">
            <a:xfrm>
              <a:off x="1852" y="2040"/>
              <a:ext cx="2442" cy="463"/>
              <a:chOff x="1852" y="2040"/>
              <a:chExt cx="2442" cy="463"/>
            </a:xfrm>
          </p:grpSpPr>
          <p:sp>
            <p:nvSpPr>
              <p:cNvPr id="620547" name="Freeform 3"/>
              <p:cNvSpPr>
                <a:spLocks/>
              </p:cNvSpPr>
              <p:nvPr/>
            </p:nvSpPr>
            <p:spPr bwMode="auto">
              <a:xfrm>
                <a:off x="1852" y="2120"/>
                <a:ext cx="2289" cy="383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383"/>
                  </a:cxn>
                  <a:cxn ang="0">
                    <a:pos x="2289" y="383"/>
                  </a:cxn>
                  <a:cxn ang="0">
                    <a:pos x="1971" y="0"/>
                  </a:cxn>
                  <a:cxn ang="0">
                    <a:pos x="323" y="0"/>
                  </a:cxn>
                </a:cxnLst>
                <a:rect l="0" t="0" r="r" b="b"/>
                <a:pathLst>
                  <a:path w="2289" h="383">
                    <a:moveTo>
                      <a:pt x="323" y="0"/>
                    </a:moveTo>
                    <a:lnTo>
                      <a:pt x="0" y="383"/>
                    </a:lnTo>
                    <a:lnTo>
                      <a:pt x="2289" y="383"/>
                    </a:lnTo>
                    <a:lnTo>
                      <a:pt x="1971" y="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620548" name="Freeform 4"/>
              <p:cNvSpPr>
                <a:spLocks/>
              </p:cNvSpPr>
              <p:nvPr/>
            </p:nvSpPr>
            <p:spPr bwMode="auto">
              <a:xfrm>
                <a:off x="3823" y="2040"/>
                <a:ext cx="471" cy="46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14" y="0"/>
                  </a:cxn>
                  <a:cxn ang="0">
                    <a:pos x="471" y="346"/>
                  </a:cxn>
                  <a:cxn ang="0">
                    <a:pos x="318" y="463"/>
                  </a:cxn>
                  <a:cxn ang="0">
                    <a:pos x="0" y="85"/>
                  </a:cxn>
                </a:cxnLst>
                <a:rect l="0" t="0" r="r" b="b"/>
                <a:pathLst>
                  <a:path w="471" h="463">
                    <a:moveTo>
                      <a:pt x="0" y="85"/>
                    </a:moveTo>
                    <a:lnTo>
                      <a:pt x="114" y="0"/>
                    </a:lnTo>
                    <a:lnTo>
                      <a:pt x="471" y="346"/>
                    </a:lnTo>
                    <a:lnTo>
                      <a:pt x="318" y="46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20549" name="Line 5"/>
            <p:cNvSpPr>
              <a:spLocks noChangeShapeType="1"/>
            </p:cNvSpPr>
            <p:nvPr/>
          </p:nvSpPr>
          <p:spPr bwMode="auto">
            <a:xfrm>
              <a:off x="651" y="2503"/>
              <a:ext cx="3473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0" name="Freeform 6"/>
            <p:cNvSpPr>
              <a:spLocks/>
            </p:cNvSpPr>
            <p:nvPr/>
          </p:nvSpPr>
          <p:spPr bwMode="auto">
            <a:xfrm>
              <a:off x="2209" y="1823"/>
              <a:ext cx="1575" cy="255"/>
            </a:xfrm>
            <a:custGeom>
              <a:avLst/>
              <a:gdLst/>
              <a:ahLst/>
              <a:cxnLst>
                <a:cxn ang="0">
                  <a:pos x="1575" y="255"/>
                </a:cxn>
                <a:cxn ang="0">
                  <a:pos x="1371" y="5"/>
                </a:cxn>
                <a:cxn ang="0">
                  <a:pos x="209" y="0"/>
                </a:cxn>
                <a:cxn ang="0">
                  <a:pos x="0" y="255"/>
                </a:cxn>
                <a:cxn ang="0">
                  <a:pos x="1575" y="255"/>
                </a:cxn>
              </a:cxnLst>
              <a:rect l="0" t="0" r="r" b="b"/>
              <a:pathLst>
                <a:path w="1575" h="255">
                  <a:moveTo>
                    <a:pt x="1575" y="255"/>
                  </a:moveTo>
                  <a:lnTo>
                    <a:pt x="1371" y="5"/>
                  </a:lnTo>
                  <a:lnTo>
                    <a:pt x="209" y="0"/>
                  </a:lnTo>
                  <a:lnTo>
                    <a:pt x="0" y="255"/>
                  </a:lnTo>
                  <a:lnTo>
                    <a:pt x="1575" y="255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1" name="Freeform 7"/>
            <p:cNvSpPr>
              <a:spLocks/>
            </p:cNvSpPr>
            <p:nvPr/>
          </p:nvSpPr>
          <p:spPr bwMode="auto">
            <a:xfrm>
              <a:off x="2452" y="1573"/>
              <a:ext cx="1088" cy="207"/>
            </a:xfrm>
            <a:custGeom>
              <a:avLst/>
              <a:gdLst/>
              <a:ahLst/>
              <a:cxnLst>
                <a:cxn ang="0">
                  <a:pos x="1088" y="207"/>
                </a:cxn>
                <a:cxn ang="0">
                  <a:pos x="912" y="0"/>
                </a:cxn>
                <a:cxn ang="0">
                  <a:pos x="176" y="0"/>
                </a:cxn>
                <a:cxn ang="0">
                  <a:pos x="0" y="207"/>
                </a:cxn>
                <a:cxn ang="0">
                  <a:pos x="1088" y="207"/>
                </a:cxn>
              </a:cxnLst>
              <a:rect l="0" t="0" r="r" b="b"/>
              <a:pathLst>
                <a:path w="1088" h="207">
                  <a:moveTo>
                    <a:pt x="1088" y="207"/>
                  </a:moveTo>
                  <a:lnTo>
                    <a:pt x="912" y="0"/>
                  </a:lnTo>
                  <a:lnTo>
                    <a:pt x="176" y="0"/>
                  </a:lnTo>
                  <a:lnTo>
                    <a:pt x="0" y="207"/>
                  </a:lnTo>
                  <a:lnTo>
                    <a:pt x="1088" y="207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2" name="Freeform 8"/>
            <p:cNvSpPr>
              <a:spLocks/>
            </p:cNvSpPr>
            <p:nvPr/>
          </p:nvSpPr>
          <p:spPr bwMode="auto">
            <a:xfrm>
              <a:off x="2662" y="1132"/>
              <a:ext cx="668" cy="398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334" y="0"/>
                </a:cxn>
                <a:cxn ang="0">
                  <a:pos x="668" y="398"/>
                </a:cxn>
                <a:cxn ang="0">
                  <a:pos x="0" y="398"/>
                </a:cxn>
              </a:cxnLst>
              <a:rect l="0" t="0" r="r" b="b"/>
              <a:pathLst>
                <a:path w="668" h="398">
                  <a:moveTo>
                    <a:pt x="0" y="398"/>
                  </a:moveTo>
                  <a:lnTo>
                    <a:pt x="334" y="0"/>
                  </a:lnTo>
                  <a:lnTo>
                    <a:pt x="668" y="398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3" name="Rectangle 9"/>
            <p:cNvSpPr>
              <a:spLocks noChangeArrowheads="1"/>
            </p:cNvSpPr>
            <p:nvPr/>
          </p:nvSpPr>
          <p:spPr bwMode="auto">
            <a:xfrm>
              <a:off x="656" y="2205"/>
              <a:ext cx="5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Менеджмент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54" name="Rectangle 10"/>
            <p:cNvSpPr>
              <a:spLocks noChangeArrowheads="1"/>
            </p:cNvSpPr>
            <p:nvPr/>
          </p:nvSpPr>
          <p:spPr bwMode="auto">
            <a:xfrm>
              <a:off x="656" y="2311"/>
              <a:ext cx="8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сетевых элементов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651" y="2099"/>
              <a:ext cx="3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651" y="1807"/>
              <a:ext cx="28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651" y="1552"/>
              <a:ext cx="267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>
              <a:off x="651" y="1126"/>
              <a:ext cx="234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0" name="Rectangle 16"/>
            <p:cNvSpPr>
              <a:spLocks noChangeArrowheads="1"/>
            </p:cNvSpPr>
            <p:nvPr/>
          </p:nvSpPr>
          <p:spPr bwMode="auto">
            <a:xfrm>
              <a:off x="656" y="1902"/>
              <a:ext cx="8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Менеджмент сети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61" name="Rectangle 17"/>
            <p:cNvSpPr>
              <a:spLocks noChangeArrowheads="1"/>
            </p:cNvSpPr>
            <p:nvPr/>
          </p:nvSpPr>
          <p:spPr bwMode="auto">
            <a:xfrm>
              <a:off x="656" y="1626"/>
              <a:ext cx="8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Менеджмент услуг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62" name="Rectangle 18"/>
            <p:cNvSpPr>
              <a:spLocks noChangeArrowheads="1"/>
            </p:cNvSpPr>
            <p:nvPr/>
          </p:nvSpPr>
          <p:spPr bwMode="auto">
            <a:xfrm>
              <a:off x="656" y="1286"/>
              <a:ext cx="9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Бизнес-менеджмент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63" name="Line 19"/>
            <p:cNvSpPr>
              <a:spLocks noChangeShapeType="1"/>
            </p:cNvSpPr>
            <p:nvPr/>
          </p:nvSpPr>
          <p:spPr bwMode="auto">
            <a:xfrm flipH="1">
              <a:off x="1954" y="1126"/>
              <a:ext cx="1042" cy="1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4" name="Line 20"/>
            <p:cNvSpPr>
              <a:spLocks noChangeShapeType="1"/>
            </p:cNvSpPr>
            <p:nvPr/>
          </p:nvSpPr>
          <p:spPr bwMode="auto">
            <a:xfrm flipH="1">
              <a:off x="2339" y="1126"/>
              <a:ext cx="657" cy="1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5" name="Line 21"/>
            <p:cNvSpPr>
              <a:spLocks noChangeShapeType="1"/>
            </p:cNvSpPr>
            <p:nvPr/>
          </p:nvSpPr>
          <p:spPr bwMode="auto">
            <a:xfrm>
              <a:off x="2996" y="1126"/>
              <a:ext cx="17" cy="2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6" name="Line 22"/>
            <p:cNvSpPr>
              <a:spLocks noChangeShapeType="1"/>
            </p:cNvSpPr>
            <p:nvPr/>
          </p:nvSpPr>
          <p:spPr bwMode="auto">
            <a:xfrm>
              <a:off x="2996" y="1126"/>
              <a:ext cx="873" cy="2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7" name="Line 23"/>
            <p:cNvSpPr>
              <a:spLocks noChangeShapeType="1"/>
            </p:cNvSpPr>
            <p:nvPr/>
          </p:nvSpPr>
          <p:spPr bwMode="auto">
            <a:xfrm>
              <a:off x="2996" y="1126"/>
              <a:ext cx="2113" cy="2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68" name="Rectangle 24"/>
            <p:cNvSpPr>
              <a:spLocks noChangeArrowheads="1"/>
            </p:cNvSpPr>
            <p:nvPr/>
          </p:nvSpPr>
          <p:spPr bwMode="auto">
            <a:xfrm>
              <a:off x="656" y="2604"/>
              <a:ext cx="111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Централизованное бюро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69" name="Rectangle 25"/>
            <p:cNvSpPr>
              <a:spLocks noChangeArrowheads="1"/>
            </p:cNvSpPr>
            <p:nvPr/>
          </p:nvSpPr>
          <p:spPr bwMode="auto">
            <a:xfrm>
              <a:off x="656" y="2689"/>
              <a:ext cx="9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latin typeface="Arial Cyr" pitchFamily="34" charset="0"/>
                </a:rPr>
                <a:t>р</a:t>
              </a:r>
              <a:r>
                <a:rPr lang="en-US" sz="1200">
                  <a:latin typeface="Arial Cyr" pitchFamily="34" charset="0"/>
                </a:rPr>
                <a:t>емонта и CRM-центр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 flipH="1">
              <a:off x="651" y="2822"/>
              <a:ext cx="13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71" name="Rectangle 27"/>
            <p:cNvSpPr>
              <a:spLocks noChangeArrowheads="1"/>
            </p:cNvSpPr>
            <p:nvPr/>
          </p:nvSpPr>
          <p:spPr bwMode="auto">
            <a:xfrm>
              <a:off x="656" y="2880"/>
              <a:ext cx="11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Мониторинг сигнализации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 flipH="1">
              <a:off x="651" y="3029"/>
              <a:ext cx="16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73" name="Rectangle 29"/>
            <p:cNvSpPr>
              <a:spLocks noChangeArrowheads="1"/>
            </p:cNvSpPr>
            <p:nvPr/>
          </p:nvSpPr>
          <p:spPr bwMode="auto">
            <a:xfrm>
              <a:off x="656" y="3087"/>
              <a:ext cx="4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Антифрод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74" name="Line 30"/>
            <p:cNvSpPr>
              <a:spLocks noChangeShapeType="1"/>
            </p:cNvSpPr>
            <p:nvPr/>
          </p:nvSpPr>
          <p:spPr bwMode="auto">
            <a:xfrm flipH="1">
              <a:off x="651" y="3249"/>
              <a:ext cx="23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75" name="Rectangle 31"/>
            <p:cNvSpPr>
              <a:spLocks noChangeArrowheads="1"/>
            </p:cNvSpPr>
            <p:nvPr/>
          </p:nvSpPr>
          <p:spPr bwMode="auto">
            <a:xfrm>
              <a:off x="656" y="3321"/>
              <a:ext cx="8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Анализ QoS </a:t>
              </a:r>
              <a:r>
                <a:rPr lang="ru-RU" sz="1200">
                  <a:latin typeface="Arial Cyr" pitchFamily="34" charset="0"/>
                </a:rPr>
                <a:t>и</a:t>
              </a:r>
              <a:r>
                <a:rPr lang="en-US" sz="1200">
                  <a:latin typeface="Arial Cyr" pitchFamily="34" charset="0"/>
                </a:rPr>
                <a:t> SLA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76" name="Rectangle 32"/>
            <p:cNvSpPr>
              <a:spLocks noChangeArrowheads="1"/>
            </p:cNvSpPr>
            <p:nvPr/>
          </p:nvSpPr>
          <p:spPr bwMode="auto">
            <a:xfrm>
              <a:off x="656" y="3512"/>
              <a:ext cx="18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latin typeface="Arial Cyr" pitchFamily="34" charset="0"/>
                </a:rPr>
                <a:t>Информационная безопасность и СОРМ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rial Cyr" pitchFamily="34" charset="0"/>
              </a:endParaRPr>
            </a:p>
          </p:txBody>
        </p:sp>
        <p:sp>
          <p:nvSpPr>
            <p:cNvPr id="620577" name="Line 33"/>
            <p:cNvSpPr>
              <a:spLocks noChangeShapeType="1"/>
            </p:cNvSpPr>
            <p:nvPr/>
          </p:nvSpPr>
          <p:spPr bwMode="auto">
            <a:xfrm flipH="1">
              <a:off x="651" y="3454"/>
              <a:ext cx="32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78" name="Line 34"/>
            <p:cNvSpPr>
              <a:spLocks noChangeShapeType="1"/>
            </p:cNvSpPr>
            <p:nvPr/>
          </p:nvSpPr>
          <p:spPr bwMode="auto">
            <a:xfrm>
              <a:off x="651" y="3666"/>
              <a:ext cx="44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79" name="Freeform 35"/>
            <p:cNvSpPr>
              <a:spLocks/>
            </p:cNvSpPr>
            <p:nvPr/>
          </p:nvSpPr>
          <p:spPr bwMode="auto">
            <a:xfrm>
              <a:off x="3574" y="1780"/>
              <a:ext cx="317" cy="298"/>
            </a:xfrm>
            <a:custGeom>
              <a:avLst/>
              <a:gdLst/>
              <a:ahLst/>
              <a:cxnLst>
                <a:cxn ang="0">
                  <a:pos x="215" y="298"/>
                </a:cxn>
                <a:cxn ang="0">
                  <a:pos x="317" y="223"/>
                </a:cxn>
                <a:cxn ang="0">
                  <a:pos x="91" y="0"/>
                </a:cxn>
                <a:cxn ang="0">
                  <a:pos x="0" y="43"/>
                </a:cxn>
                <a:cxn ang="0">
                  <a:pos x="215" y="298"/>
                </a:cxn>
              </a:cxnLst>
              <a:rect l="0" t="0" r="r" b="b"/>
              <a:pathLst>
                <a:path w="317" h="298">
                  <a:moveTo>
                    <a:pt x="215" y="298"/>
                  </a:moveTo>
                  <a:lnTo>
                    <a:pt x="317" y="223"/>
                  </a:lnTo>
                  <a:lnTo>
                    <a:pt x="91" y="0"/>
                  </a:lnTo>
                  <a:lnTo>
                    <a:pt x="0" y="43"/>
                  </a:lnTo>
                  <a:lnTo>
                    <a:pt x="215" y="298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80" name="Freeform 36"/>
            <p:cNvSpPr>
              <a:spLocks/>
            </p:cNvSpPr>
            <p:nvPr/>
          </p:nvSpPr>
          <p:spPr bwMode="auto">
            <a:xfrm>
              <a:off x="3364" y="1546"/>
              <a:ext cx="267" cy="239"/>
            </a:xfrm>
            <a:custGeom>
              <a:avLst/>
              <a:gdLst/>
              <a:ahLst/>
              <a:cxnLst>
                <a:cxn ang="0">
                  <a:pos x="182" y="239"/>
                </a:cxn>
                <a:cxn ang="0">
                  <a:pos x="267" y="197"/>
                </a:cxn>
                <a:cxn ang="0">
                  <a:pos x="63" y="0"/>
                </a:cxn>
                <a:cxn ang="0">
                  <a:pos x="0" y="27"/>
                </a:cxn>
                <a:cxn ang="0">
                  <a:pos x="182" y="239"/>
                </a:cxn>
              </a:cxnLst>
              <a:rect l="0" t="0" r="r" b="b"/>
              <a:pathLst>
                <a:path w="267" h="239">
                  <a:moveTo>
                    <a:pt x="182" y="239"/>
                  </a:moveTo>
                  <a:lnTo>
                    <a:pt x="267" y="197"/>
                  </a:lnTo>
                  <a:lnTo>
                    <a:pt x="63" y="0"/>
                  </a:lnTo>
                  <a:lnTo>
                    <a:pt x="0" y="27"/>
                  </a:lnTo>
                  <a:lnTo>
                    <a:pt x="182" y="239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20581" name="Freeform 37"/>
            <p:cNvSpPr>
              <a:spLocks/>
            </p:cNvSpPr>
            <p:nvPr/>
          </p:nvSpPr>
          <p:spPr bwMode="auto">
            <a:xfrm>
              <a:off x="2996" y="1126"/>
              <a:ext cx="391" cy="404"/>
            </a:xfrm>
            <a:custGeom>
              <a:avLst/>
              <a:gdLst/>
              <a:ahLst/>
              <a:cxnLst>
                <a:cxn ang="0">
                  <a:pos x="334" y="404"/>
                </a:cxn>
                <a:cxn ang="0">
                  <a:pos x="391" y="383"/>
                </a:cxn>
                <a:cxn ang="0">
                  <a:pos x="0" y="0"/>
                </a:cxn>
                <a:cxn ang="0">
                  <a:pos x="334" y="404"/>
                </a:cxn>
              </a:cxnLst>
              <a:rect l="0" t="0" r="r" b="b"/>
              <a:pathLst>
                <a:path w="391" h="404">
                  <a:moveTo>
                    <a:pt x="334" y="404"/>
                  </a:moveTo>
                  <a:lnTo>
                    <a:pt x="391" y="383"/>
                  </a:lnTo>
                  <a:lnTo>
                    <a:pt x="0" y="0"/>
                  </a:lnTo>
                  <a:lnTo>
                    <a:pt x="334" y="404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e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7125"/>
            <a:ext cx="83518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516688" y="2852738"/>
            <a:ext cx="1008062" cy="273685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</p:spPr>
        <p:txBody>
          <a:bodyPr/>
          <a:lstStyle/>
          <a:p>
            <a:r>
              <a:rPr kumimoji="0" lang="ru-RU" smtClean="0">
                <a:cs typeface="Arial" pitchFamily="34" charset="0"/>
              </a:rPr>
              <a:t>Мониторинг в </a:t>
            </a:r>
            <a:r>
              <a:rPr kumimoji="0" lang="en-US" smtClean="0">
                <a:cs typeface="Arial" pitchFamily="34" charset="0"/>
              </a:rPr>
              <a:t>eTOM- Assurance</a:t>
            </a: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73075" y="188913"/>
            <a:ext cx="8670925" cy="1385887"/>
          </a:xfrm>
        </p:spPr>
        <p:txBody>
          <a:bodyPr/>
          <a:lstStyle/>
          <a:p>
            <a:r>
              <a:rPr kumimoji="0" lang="ru-RU" sz="3200" smtClean="0">
                <a:cs typeface="Arial" pitchFamily="34" charset="0"/>
              </a:rPr>
              <a:t>Доход как основная задача внедрения </a:t>
            </a:r>
            <a:r>
              <a:rPr kumimoji="0" lang="en-US" sz="3200" smtClean="0">
                <a:cs typeface="Arial" pitchFamily="34" charset="0"/>
              </a:rPr>
              <a:t>OSS</a:t>
            </a:r>
            <a:endParaRPr kumimoji="0" lang="ru-RU" sz="3200" smtClean="0">
              <a:cs typeface="Arial" pitchFamily="34" charset="0"/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95288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Повышение качества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539750" y="1412875"/>
            <a:ext cx="7921625" cy="7921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Доход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95288" y="2852738"/>
            <a:ext cx="3889375" cy="792162"/>
          </a:xfrm>
          <a:prstGeom prst="upArrowCallout">
            <a:avLst>
              <a:gd name="adj1" fmla="val 54463"/>
              <a:gd name="adj2" fmla="val 80671"/>
              <a:gd name="adj3" fmla="val 14352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Удержание старых и привлечение новых клиентов </a:t>
            </a: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2411413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Новые  услуги</a:t>
            </a: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4498975" y="2852738"/>
            <a:ext cx="3889375" cy="792162"/>
          </a:xfrm>
          <a:prstGeom prst="upArrowCallout">
            <a:avLst>
              <a:gd name="adj1" fmla="val 54463"/>
              <a:gd name="adj2" fmla="val 80671"/>
              <a:gd name="adj3" fmla="val 14352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Повышение рентабельности</a:t>
            </a: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4500563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Снижение трудозатрат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6516688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/>
            <a:r>
              <a:rPr lang="ru-RU" sz="1400" b="1"/>
              <a:t>Обеспечение прибыльности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nimBg="1" autoUpdateAnimBg="0"/>
      <p:bldP spid="46092" grpId="0" animBg="1" autoUpdateAnimBg="0"/>
      <p:bldP spid="46097" grpId="0" animBg="1" autoUpdateAnimBg="0"/>
      <p:bldP spid="46098" grpId="0" animBg="1" autoUpdateAnimBg="0"/>
      <p:bldP spid="46099" grpId="0" animBg="1" autoUpdateAnimBg="0"/>
      <p:bldP spid="4610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50" name="Picture 2" descr="img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8162925" cy="1279525"/>
          </a:xfrm>
        </p:spPr>
        <p:txBody>
          <a:bodyPr anchor="b">
            <a:spAutoFit/>
          </a:bodyPr>
          <a:lstStyle/>
          <a:p>
            <a:pPr eaLnBrk="1" hangingPunct="1"/>
            <a:r>
              <a:rPr kumimoji="0" lang="ru-RU" sz="3400" smtClean="0">
                <a:cs typeface="Arial" pitchFamily="34" charset="0"/>
              </a:rPr>
              <a:t>АРГУС-ТУ: </a:t>
            </a:r>
            <a:br>
              <a:rPr kumimoji="0" lang="ru-RU" sz="3400" smtClean="0">
                <a:cs typeface="Arial" pitchFamily="34" charset="0"/>
              </a:rPr>
            </a:br>
            <a:r>
              <a:rPr kumimoji="0" lang="ru-RU" sz="3400" smtClean="0">
                <a:cs typeface="Times New Roman" pitchFamily="18" charset="0"/>
              </a:rPr>
              <a:t>Алфавитно-цифровые документы</a:t>
            </a:r>
            <a:r>
              <a:rPr kumimoji="0" lang="en-US" sz="3400" smtClean="0">
                <a:cs typeface="Times New Roman" pitchFamily="18" charset="0"/>
              </a:rPr>
              <a:t> </a:t>
            </a:r>
            <a:r>
              <a:rPr kumimoji="0" lang="en-US" smtClean="0">
                <a:cs typeface="Arial" pitchFamily="34" charset="0"/>
              </a:rPr>
              <a:t> 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1597025" y="136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1267" name="Picture 4" descr="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533400" y="609600"/>
            <a:ext cx="8162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3400">
                <a:solidFill>
                  <a:schemeClr val="tx2"/>
                </a:solidFill>
              </a:rPr>
              <a:t>АРГУС-ТУ: </a:t>
            </a:r>
            <a:r>
              <a:rPr lang="ru-RU" sz="3400">
                <a:solidFill>
                  <a:schemeClr val="tx2"/>
                </a:solidFill>
                <a:cs typeface="Times New Roman" pitchFamily="18" charset="0"/>
              </a:rPr>
              <a:t>Картографические документы</a:t>
            </a:r>
            <a:r>
              <a:rPr lang="en-US" sz="34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69699" name="Rectangle 3"/>
          <p:cNvSpPr>
            <a:spLocks noChangeArrowheads="1"/>
          </p:cNvSpPr>
          <p:nvPr/>
        </p:nvSpPr>
        <p:spPr bwMode="auto">
          <a:xfrm>
            <a:off x="1577975" y="163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2291" name="Picture 4" descr="кабельная канал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238"/>
            <a:ext cx="91440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533400" y="457200"/>
            <a:ext cx="8162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ru-RU" sz="3400">
                <a:solidFill>
                  <a:schemeClr val="tx2"/>
                </a:solidFill>
              </a:rPr>
              <a:t>АРГУС-ТУ: </a:t>
            </a:r>
            <a:r>
              <a:rPr lang="ru-RU" sz="3400">
                <a:solidFill>
                  <a:schemeClr val="tx2"/>
                </a:solidFill>
                <a:cs typeface="Times New Roman" pitchFamily="18" charset="0"/>
              </a:rPr>
              <a:t>Схемотехнические документы</a:t>
            </a:r>
            <a:r>
              <a:rPr lang="en-US" sz="340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1433513" y="1535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3315" name="Picture 4" descr="схемка м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938"/>
            <a:ext cx="91440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10700</TotalTime>
  <Words>483</Words>
  <Application>Microsoft Office PowerPoint</Application>
  <PresentationFormat>Экран (4:3)</PresentationFormat>
  <Paragraphs>153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Verdana</vt:lpstr>
      <vt:lpstr>Wingdings</vt:lpstr>
      <vt:lpstr>Times New Roman</vt:lpstr>
      <vt:lpstr>Times New Roman Cyr</vt:lpstr>
      <vt:lpstr>Arial Cyr</vt:lpstr>
      <vt:lpstr>Край</vt:lpstr>
      <vt:lpstr>Adobe Photoshop Image</vt:lpstr>
      <vt:lpstr>Visio.Drawing.11</vt:lpstr>
      <vt:lpstr>Учебный курс  Введение в специальность</vt:lpstr>
      <vt:lpstr>Слайд 2</vt:lpstr>
      <vt:lpstr>Слайд 3</vt:lpstr>
      <vt:lpstr>Мониторинг в eTOM- Assurance</vt:lpstr>
      <vt:lpstr>Доход как основная задача внедрения OSS</vt:lpstr>
      <vt:lpstr>Слайд 6</vt:lpstr>
      <vt:lpstr>АРГУС-ТУ:  Алфавитно-цифровые документы  </vt:lpstr>
      <vt:lpstr>Слайд 8</vt:lpstr>
      <vt:lpstr>Слайд 9</vt:lpstr>
      <vt:lpstr>АРГУС-ТУ: паспорт колодца </vt:lpstr>
      <vt:lpstr>Слайд 11</vt:lpstr>
      <vt:lpstr>Слайд 12</vt:lpstr>
      <vt:lpstr>Слайд 13</vt:lpstr>
      <vt:lpstr>Слайд 14</vt:lpstr>
      <vt:lpstr>Слайд 15</vt:lpstr>
      <vt:lpstr>Система позволяет Оператору сети:</vt:lpstr>
      <vt:lpstr>Функции системы. Мониторинг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Специальные дисциплины: </vt:lpstr>
    </vt:vector>
  </TitlesOfParts>
  <Company>ННГУ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</dc:title>
  <dc:creator>Алексей Линёв</dc:creator>
  <cp:lastModifiedBy>Alex</cp:lastModifiedBy>
  <cp:revision>252</cp:revision>
  <dcterms:created xsi:type="dcterms:W3CDTF">2003-06-05T04:07:34Z</dcterms:created>
  <dcterms:modified xsi:type="dcterms:W3CDTF">2016-09-12T21:15:08Z</dcterms:modified>
</cp:coreProperties>
</file>